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100" d="100"/>
          <a:sy n="100" d="100"/>
        </p:scale>
        <p:origin x="-174" y="-2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3/14/2019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3/14/2019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s-ES" smtClean="0"/>
              <a:t>Haga clic para modificar el estilo de título del patrón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3/14/2019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smtClean="0"/>
              <a:t>Haga clic para modificar el estilo de título del patrón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2" name="Content Placeholder 3"/>
          <p:cNvSpPr>
            <a:spLocks noGrp="1"/>
          </p:cNvSpPr>
          <p:nvPr>
            <p:ph sz="quarter" idx="13"/>
          </p:nvPr>
        </p:nvSpPr>
        <p:spPr>
          <a:xfrm>
            <a:off x="913774" y="3051012"/>
            <a:ext cx="5106027" cy="27401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3" name="Content Placeholder 5"/>
          <p:cNvSpPr>
            <a:spLocks noGrp="1"/>
          </p:cNvSpPr>
          <p:nvPr>
            <p:ph sz="quarter" idx="14"/>
          </p:nvPr>
        </p:nvSpPr>
        <p:spPr>
          <a:xfrm>
            <a:off x="6172200" y="3051012"/>
            <a:ext cx="5105401" cy="27401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3/14/2019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s-ES" smtClean="0"/>
              <a:t>Haga clic para modificar el estilo de título del patrón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3/14/2019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s-CL" sz="2400" dirty="0">
                <a:latin typeface="Arial" panose="020B0604020202020204" pitchFamily="34" charset="0"/>
                <a:cs typeface="Arial" panose="020B0604020202020204" pitchFamily="34" charset="0"/>
              </a:rPr>
              <a:t>“Proyecto de ley que crea el beneficio social de educación en el nivel de sala cuna, financiado por un fondo solidario.”</a:t>
            </a:r>
            <a:br>
              <a:rPr lang="es-CL" sz="2400" dirty="0">
                <a:latin typeface="Arial" panose="020B0604020202020204" pitchFamily="34" charset="0"/>
                <a:cs typeface="Arial" panose="020B0604020202020204" pitchFamily="34" charset="0"/>
              </a:rPr>
            </a:br>
            <a:r>
              <a:rPr lang="es-CL" sz="2400" dirty="0">
                <a:latin typeface="Arial" panose="020B0604020202020204" pitchFamily="34" charset="0"/>
                <a:cs typeface="Arial" panose="020B0604020202020204" pitchFamily="34" charset="0"/>
              </a:rPr>
              <a:t/>
            </a:r>
            <a:br>
              <a:rPr lang="es-CL" sz="2400" dirty="0">
                <a:latin typeface="Arial" panose="020B0604020202020204" pitchFamily="34" charset="0"/>
                <a:cs typeface="Arial" panose="020B0604020202020204" pitchFamily="34" charset="0"/>
              </a:rPr>
            </a:br>
            <a:r>
              <a:rPr lang="es-CL" sz="2400" dirty="0">
                <a:latin typeface="Arial" panose="020B0604020202020204" pitchFamily="34" charset="0"/>
                <a:cs typeface="Arial" panose="020B0604020202020204" pitchFamily="34" charset="0"/>
              </a:rPr>
              <a:t/>
            </a:r>
            <a:br>
              <a:rPr lang="es-CL" sz="2400" dirty="0">
                <a:latin typeface="Arial" panose="020B0604020202020204" pitchFamily="34" charset="0"/>
                <a:cs typeface="Arial" panose="020B0604020202020204" pitchFamily="34" charset="0"/>
              </a:rPr>
            </a:br>
            <a:r>
              <a:rPr lang="es-CL" sz="2400" dirty="0">
                <a:latin typeface="Arial" panose="020B0604020202020204" pitchFamily="34" charset="0"/>
                <a:cs typeface="Arial" panose="020B0604020202020204" pitchFamily="34" charset="0"/>
              </a:rPr>
              <a:t>Boletín N° 12.026-13</a:t>
            </a:r>
            <a:br>
              <a:rPr lang="es-CL" sz="2400" dirty="0">
                <a:latin typeface="Arial" panose="020B0604020202020204" pitchFamily="34" charset="0"/>
                <a:cs typeface="Arial" panose="020B0604020202020204" pitchFamily="34" charset="0"/>
              </a:rPr>
            </a:br>
            <a:endParaRPr lang="es-CL"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p:txBody>
          <a:bodyPr>
            <a:normAutofit fontScale="92500" lnSpcReduction="10000"/>
          </a:bodyPr>
          <a:lstStyle/>
          <a:p>
            <a:pPr algn="r"/>
            <a:r>
              <a:rPr lang="es-CL" dirty="0" smtClean="0"/>
              <a:t>Makarena Garcia d</a:t>
            </a:r>
          </a:p>
          <a:p>
            <a:pPr algn="r"/>
            <a:r>
              <a:rPr lang="es-CL" dirty="0" smtClean="0"/>
              <a:t>Ana Fullerton c</a:t>
            </a:r>
          </a:p>
          <a:p>
            <a:pPr algn="r"/>
            <a:r>
              <a:rPr lang="es-CL" dirty="0" smtClean="0"/>
              <a:t>Abogadas  </a:t>
            </a:r>
            <a:endParaRPr lang="es-CL" dirty="0"/>
          </a:p>
        </p:txBody>
      </p:sp>
    </p:spTree>
    <p:extLst>
      <p:ext uri="{BB962C8B-B14F-4D97-AF65-F5344CB8AC3E}">
        <p14:creationId xmlns:p14="http://schemas.microsoft.com/office/powerpoint/2010/main" val="2771729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Pago conforme a jornada laboral del trabajador</a:t>
            </a:r>
          </a:p>
        </p:txBody>
      </p:sp>
      <p:sp>
        <p:nvSpPr>
          <p:cNvPr id="3" name="Marcador de contenido 2"/>
          <p:cNvSpPr>
            <a:spLocks noGrp="1"/>
          </p:cNvSpPr>
          <p:nvPr>
            <p:ph sz="quarter" idx="13"/>
          </p:nvPr>
        </p:nvSpPr>
        <p:spPr/>
        <p:txBody>
          <a:bodyPr/>
          <a:lstStyle/>
          <a:p>
            <a:pPr algn="just"/>
            <a:r>
              <a:rPr lang="es-CL" dirty="0"/>
              <a:t>Si la jornada semanal está entre 15 y 30 horas, la trabajadora tendrá derecho a 2/3 del beneficio. Si la jornada es inferior a las 15 horas semanales, </a:t>
            </a:r>
            <a:r>
              <a:rPr lang="es-CL" dirty="0" smtClean="0"/>
              <a:t>la trabajadora </a:t>
            </a:r>
            <a:r>
              <a:rPr lang="es-CL" dirty="0"/>
              <a:t>no tiene derecho a acceder al beneficio. </a:t>
            </a:r>
          </a:p>
          <a:p>
            <a:endParaRPr lang="es-CL" dirty="0"/>
          </a:p>
        </p:txBody>
      </p:sp>
    </p:spTree>
    <p:extLst>
      <p:ext uri="{BB962C8B-B14F-4D97-AF65-F5344CB8AC3E}">
        <p14:creationId xmlns:p14="http://schemas.microsoft.com/office/powerpoint/2010/main" val="34332277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Procedimiento de Solicitud del Beneficio</a:t>
            </a:r>
          </a:p>
        </p:txBody>
      </p:sp>
      <p:sp>
        <p:nvSpPr>
          <p:cNvPr id="3" name="Marcador de contenido 2"/>
          <p:cNvSpPr>
            <a:spLocks noGrp="1"/>
          </p:cNvSpPr>
          <p:nvPr>
            <p:ph sz="quarter" idx="13"/>
          </p:nvPr>
        </p:nvSpPr>
        <p:spPr>
          <a:xfrm>
            <a:off x="913774" y="2367092"/>
            <a:ext cx="10363826" cy="4490908"/>
          </a:xfrm>
        </p:spPr>
        <p:txBody>
          <a:bodyPr>
            <a:normAutofit fontScale="70000" lnSpcReduction="20000"/>
          </a:bodyPr>
          <a:lstStyle/>
          <a:p>
            <a:r>
              <a:rPr lang="es-CL" dirty="0"/>
              <a:t>Para acceder al Beneficio el trabajador deberá solicitarlo ante la Sociedad Administradora, mediante el formulario que para tales efectos ésta proveerá, el que deberá estar disponible a través de medios electrónicos. </a:t>
            </a:r>
            <a:endParaRPr lang="es-CL" dirty="0" smtClean="0"/>
          </a:p>
          <a:p>
            <a:endParaRPr lang="es-CL" dirty="0" smtClean="0"/>
          </a:p>
          <a:p>
            <a:r>
              <a:rPr lang="es-CL" dirty="0" smtClean="0"/>
              <a:t>La </a:t>
            </a:r>
            <a:r>
              <a:rPr lang="es-CL" dirty="0"/>
              <a:t>Sociedad Administradora deberá verificar que el solicitante cumple con los requisitos para acceder al Beneficio, y deberá comunicar al interesado si se aprueba o se rechaza la solicitud, dentro del plazo de 10 días hábiles desde la fecha de presentación de la misma. </a:t>
            </a:r>
          </a:p>
          <a:p>
            <a:endParaRPr lang="es-CL" dirty="0"/>
          </a:p>
          <a:p>
            <a:r>
              <a:rPr lang="es-CL" dirty="0"/>
              <a:t>En caso de rechazo, el trabajador podrá volver a solicitar el Beneficio, sin perjuicio de su derecho a presentar un reclamo ante la Superintendencia.</a:t>
            </a:r>
          </a:p>
          <a:p>
            <a:endParaRPr lang="es-CL" dirty="0"/>
          </a:p>
          <a:p>
            <a:r>
              <a:rPr lang="es-CL" dirty="0"/>
              <a:t>Mientras una solicitud de acceso al Beneficio se encuentre pendiente, no se admitirá otra respecto del mismo niño. </a:t>
            </a:r>
          </a:p>
          <a:p>
            <a:endParaRPr lang="es-CL" dirty="0"/>
          </a:p>
          <a:p>
            <a:r>
              <a:rPr lang="es-CL" dirty="0"/>
              <a:t>La Superintendencia establecerá mediante una norma de carácter general el procedimiento de solicitud, pago, suspensión, y reclamo del Beneficio de acuerdo a la presente ley. </a:t>
            </a:r>
          </a:p>
          <a:p>
            <a:endParaRPr lang="es-CL" dirty="0"/>
          </a:p>
        </p:txBody>
      </p:sp>
    </p:spTree>
    <p:extLst>
      <p:ext uri="{BB962C8B-B14F-4D97-AF65-F5344CB8AC3E}">
        <p14:creationId xmlns:p14="http://schemas.microsoft.com/office/powerpoint/2010/main" val="2630451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Devengo de las prestaciones del Beneficio</a:t>
            </a:r>
          </a:p>
        </p:txBody>
      </p:sp>
      <p:sp>
        <p:nvSpPr>
          <p:cNvPr id="3" name="Marcador de contenido 2"/>
          <p:cNvSpPr>
            <a:spLocks noGrp="1"/>
          </p:cNvSpPr>
          <p:nvPr>
            <p:ph sz="quarter" idx="13"/>
          </p:nvPr>
        </p:nvSpPr>
        <p:spPr/>
        <p:txBody>
          <a:bodyPr/>
          <a:lstStyle/>
          <a:p>
            <a:r>
              <a:rPr lang="es-CL" dirty="0"/>
              <a:t>Las prestaciones del Beneficio se devengarán desde la fecha de aceptación de la solicitud, siempre y cuando el niño o niña ya esté asistiendo a un establecimiento. </a:t>
            </a:r>
          </a:p>
          <a:p>
            <a:endParaRPr lang="es-CL" dirty="0"/>
          </a:p>
          <a:p>
            <a:r>
              <a:rPr lang="es-CL" dirty="0"/>
              <a:t>Si a la fecha de aceptación de la solicitud no se encontrare el niño o niña asistiendo a un establecimiento, el Beneficio se devengará a contar de la fecha en que comience a asistir.</a:t>
            </a:r>
          </a:p>
          <a:p>
            <a:endParaRPr lang="es-CL" dirty="0"/>
          </a:p>
        </p:txBody>
      </p:sp>
    </p:spTree>
    <p:extLst>
      <p:ext uri="{BB962C8B-B14F-4D97-AF65-F5344CB8AC3E}">
        <p14:creationId xmlns:p14="http://schemas.microsoft.com/office/powerpoint/2010/main" val="2814570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Registro de establecimientos y registro de asistencia.</a:t>
            </a:r>
          </a:p>
        </p:txBody>
      </p:sp>
      <p:sp>
        <p:nvSpPr>
          <p:cNvPr id="3" name="Marcador de contenido 2"/>
          <p:cNvSpPr>
            <a:spLocks noGrp="1"/>
          </p:cNvSpPr>
          <p:nvPr>
            <p:ph sz="quarter" idx="13"/>
          </p:nvPr>
        </p:nvSpPr>
        <p:spPr>
          <a:xfrm>
            <a:off x="913774" y="2367092"/>
            <a:ext cx="10363826" cy="4490908"/>
          </a:xfrm>
        </p:spPr>
        <p:txBody>
          <a:bodyPr>
            <a:normAutofit fontScale="70000" lnSpcReduction="20000"/>
          </a:bodyPr>
          <a:lstStyle/>
          <a:p>
            <a:r>
              <a:rPr lang="es-CL" dirty="0"/>
              <a:t>El Ministerio de Educación deberá remitir a la Sociedad Administradora los registros actualizados establecidos en la ley N° 20.832 y en el decreto con fuerza de ley N° 2 del año 2009, del Ministerio de Educación, incorporando la siguiente información: </a:t>
            </a:r>
          </a:p>
          <a:p>
            <a:endParaRPr lang="es-CL" dirty="0"/>
          </a:p>
          <a:p>
            <a:r>
              <a:rPr lang="es-CL" dirty="0"/>
              <a:t>1°	Razón social del Establecimiento;</a:t>
            </a:r>
          </a:p>
          <a:p>
            <a:r>
              <a:rPr lang="es-CL" dirty="0"/>
              <a:t>2°	Rol Único Tributario del Establecimiento;</a:t>
            </a:r>
          </a:p>
          <a:p>
            <a:r>
              <a:rPr lang="es-CL" dirty="0"/>
              <a:t>3°	Domicilio del Establecimiento con indicación de la localidad y comuna donde se emplaza.</a:t>
            </a:r>
          </a:p>
          <a:p>
            <a:endParaRPr lang="es-CL" dirty="0"/>
          </a:p>
          <a:p>
            <a:r>
              <a:rPr lang="es-CL" dirty="0"/>
              <a:t>Este registro deberá actualizarse mensualmente y ponerse a disposición de la Sociedad Administradora, electrónicamente, dentro de los primeros 5 días hábiles de cada mes.</a:t>
            </a:r>
          </a:p>
          <a:p>
            <a:endParaRPr lang="es-CL" dirty="0"/>
          </a:p>
          <a:p>
            <a:r>
              <a:rPr lang="es-CL" dirty="0"/>
              <a:t>Asimismo, los establecimientos </a:t>
            </a:r>
            <a:r>
              <a:rPr lang="es-CL" dirty="0" smtClean="0"/>
              <a:t>, </a:t>
            </a:r>
            <a:r>
              <a:rPr lang="es-CL" dirty="0"/>
              <a:t>deberán informar a la Sociedad Administradora la asistencia diaria de los menores causantes de las prestaciones del Beneficio, en los plazos y la forma que determine una norma de carácter general de la Superintendencia de Educación</a:t>
            </a:r>
          </a:p>
          <a:p>
            <a:endParaRPr lang="es-CL" dirty="0"/>
          </a:p>
        </p:txBody>
      </p:sp>
    </p:spTree>
    <p:extLst>
      <p:ext uri="{BB962C8B-B14F-4D97-AF65-F5344CB8AC3E}">
        <p14:creationId xmlns:p14="http://schemas.microsoft.com/office/powerpoint/2010/main" val="36655587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618517"/>
            <a:ext cx="10364451" cy="2987568"/>
          </a:xfrm>
        </p:spPr>
        <p:txBody>
          <a:bodyPr>
            <a:normAutofit/>
          </a:bodyPr>
          <a:lstStyle/>
          <a:p>
            <a:r>
              <a:rPr lang="es-CL" dirty="0"/>
              <a:t>De la Suspensión y Extinción de las Prestaciones del Beneficio</a:t>
            </a:r>
            <a:br>
              <a:rPr lang="es-CL" dirty="0"/>
            </a:br>
            <a:r>
              <a:rPr lang="es-CL" dirty="0"/>
              <a:t/>
            </a:r>
            <a:br>
              <a:rPr lang="es-CL" dirty="0"/>
            </a:br>
            <a:r>
              <a:rPr lang="es-CL" dirty="0"/>
              <a:t/>
            </a:r>
            <a:br>
              <a:rPr lang="es-CL" dirty="0"/>
            </a:br>
            <a:endParaRPr lang="es-CL" dirty="0"/>
          </a:p>
        </p:txBody>
      </p:sp>
      <p:sp>
        <p:nvSpPr>
          <p:cNvPr id="3" name="Marcador de contenido 2"/>
          <p:cNvSpPr>
            <a:spLocks noGrp="1"/>
          </p:cNvSpPr>
          <p:nvPr>
            <p:ph sz="quarter" idx="13"/>
          </p:nvPr>
        </p:nvSpPr>
        <p:spPr/>
        <p:txBody>
          <a:bodyPr>
            <a:normAutofit lnSpcReduction="10000"/>
          </a:bodyPr>
          <a:lstStyle/>
          <a:p>
            <a:r>
              <a:rPr lang="es-CL" dirty="0"/>
              <a:t>Si el niño registra una asistencia menor al 50% en un período de sesenta días corridos, se suspenderá el pago del Beneficio, lo que deberá ser notificado por la Sociedad Administradora al beneficiario y al Establecimiento.</a:t>
            </a:r>
          </a:p>
          <a:p>
            <a:endParaRPr lang="es-CL" dirty="0"/>
          </a:p>
          <a:p>
            <a:r>
              <a:rPr lang="es-CL" dirty="0"/>
              <a:t>El beneficiario podrá reactivar el Beneficio a partir del primer día hábil del mes siguiente a la fecha de la suspensión. La reactivación podrá solicitarse hasta por una vez en un año calendario. En caso de una segunda suspensión dentro del mismo año calendario, no podrá solicitarse nuevamente el Beneficio en ese período.</a:t>
            </a:r>
          </a:p>
          <a:p>
            <a:endParaRPr lang="es-CL" dirty="0"/>
          </a:p>
        </p:txBody>
      </p:sp>
    </p:spTree>
    <p:extLst>
      <p:ext uri="{BB962C8B-B14F-4D97-AF65-F5344CB8AC3E}">
        <p14:creationId xmlns:p14="http://schemas.microsoft.com/office/powerpoint/2010/main" val="2507160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De la Suspensión y Extinción de las Prestaciones del Beneficio</a:t>
            </a:r>
          </a:p>
        </p:txBody>
      </p:sp>
      <p:sp>
        <p:nvSpPr>
          <p:cNvPr id="3" name="Marcador de contenido 2"/>
          <p:cNvSpPr>
            <a:spLocks noGrp="1"/>
          </p:cNvSpPr>
          <p:nvPr>
            <p:ph sz="quarter" idx="13"/>
          </p:nvPr>
        </p:nvSpPr>
        <p:spPr/>
        <p:txBody>
          <a:bodyPr/>
          <a:lstStyle/>
          <a:p>
            <a:pPr algn="just"/>
            <a:r>
              <a:rPr lang="es-CL" dirty="0"/>
              <a:t>no se considerarán aquellas ausencias que estén justificadas mediante certificado médico respecto del niño o niña, o bien cuando el menor esté temporalmente impedido de asistir al establecimiento en razón del uso del feriado legal del trabajador beneficiario, o cuando éste goce de licencia médica, o cualquier otra causa grave que no sea imputable al trabajador. Lo anterior deberá ser acreditado por el Establecimiento ante la Sociedad Administradora, acompañando los documentos fundantes de la causal de justificación.</a:t>
            </a:r>
          </a:p>
        </p:txBody>
      </p:sp>
    </p:spTree>
    <p:extLst>
      <p:ext uri="{BB962C8B-B14F-4D97-AF65-F5344CB8AC3E}">
        <p14:creationId xmlns:p14="http://schemas.microsoft.com/office/powerpoint/2010/main" val="37891027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Del Financiamiento del Fondo Solidario del Beneficio Social de Educación Parvularia en Nivel de Sala Cuna </a:t>
            </a:r>
          </a:p>
        </p:txBody>
      </p:sp>
      <p:sp>
        <p:nvSpPr>
          <p:cNvPr id="3" name="Marcador de contenido 2"/>
          <p:cNvSpPr>
            <a:spLocks noGrp="1"/>
          </p:cNvSpPr>
          <p:nvPr>
            <p:ph sz="quarter" idx="13"/>
          </p:nvPr>
        </p:nvSpPr>
        <p:spPr/>
        <p:txBody>
          <a:bodyPr/>
          <a:lstStyle/>
          <a:p>
            <a:r>
              <a:rPr lang="es-CL" dirty="0"/>
              <a:t>Fondo del Beneficio. Créase el Fondo del Beneficio Social de Educación Parvularia en Nivel de Sala Cuna, </a:t>
            </a:r>
            <a:r>
              <a:rPr lang="es-CL" dirty="0" smtClean="0"/>
              <a:t>el </a:t>
            </a:r>
            <a:r>
              <a:rPr lang="es-CL" dirty="0"/>
              <a:t>cual financiará las prestaciones del Beneficio</a:t>
            </a:r>
          </a:p>
          <a:p>
            <a:r>
              <a:rPr lang="es-CL" dirty="0" smtClean="0"/>
              <a:t>Este </a:t>
            </a:r>
            <a:r>
              <a:rPr lang="es-CL" dirty="0"/>
              <a:t>Fondo tendrá un patrimonio independiente y separado del patrimonio de la Sociedad Administradora, y sin que dicha sociedad tenga dominio sobre éste.</a:t>
            </a:r>
          </a:p>
        </p:txBody>
      </p:sp>
    </p:spTree>
    <p:extLst>
      <p:ext uri="{BB962C8B-B14F-4D97-AF65-F5344CB8AC3E}">
        <p14:creationId xmlns:p14="http://schemas.microsoft.com/office/powerpoint/2010/main" val="2381899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Financiamiento del Fondo</a:t>
            </a:r>
          </a:p>
        </p:txBody>
      </p:sp>
      <p:sp>
        <p:nvSpPr>
          <p:cNvPr id="3" name="Marcador de contenido 2"/>
          <p:cNvSpPr>
            <a:spLocks noGrp="1"/>
          </p:cNvSpPr>
          <p:nvPr>
            <p:ph sz="quarter" idx="13"/>
          </p:nvPr>
        </p:nvSpPr>
        <p:spPr>
          <a:xfrm>
            <a:off x="913774" y="2367092"/>
            <a:ext cx="10363826" cy="4059466"/>
          </a:xfrm>
        </p:spPr>
        <p:txBody>
          <a:bodyPr>
            <a:normAutofit fontScale="70000" lnSpcReduction="20000"/>
          </a:bodyPr>
          <a:lstStyle/>
          <a:p>
            <a:r>
              <a:rPr lang="es-CL" dirty="0"/>
              <a:t>a)	Con una cotización de un 0,1%, calculado sobre las remuneraciones imponibles de los trabajadores dependientes, de cargo del empleador o la entidad pagadora de subsidios, y sobre las rentas imponibles de los trabajadores independientes;	 </a:t>
            </a:r>
          </a:p>
          <a:p>
            <a:r>
              <a:rPr lang="es-CL" dirty="0"/>
              <a:t>b)	Con un aporte del Estado que ascenderá anualmente a un total de 225.792 unidades tributarias mensuales, las que se enterarán al Fondo en 12 cuotas mensuales de 18.816 unidades tributarias mensuales;</a:t>
            </a:r>
          </a:p>
          <a:p>
            <a:r>
              <a:rPr lang="es-CL" dirty="0"/>
              <a:t>c)	Con el producto de las multas, reajustes e intereses que se apliquen en conformidad a la ley N° 17.322; </a:t>
            </a:r>
          </a:p>
          <a:p>
            <a:r>
              <a:rPr lang="es-CL" dirty="0"/>
              <a:t>d)	Con la rentabilidad que genere la inversión de los recursos del Fondo que administre la Sociedad Administradora; y</a:t>
            </a:r>
          </a:p>
          <a:p>
            <a:r>
              <a:rPr lang="es-CL" dirty="0"/>
              <a:t>e)	Con los reintegros que procedan en conformidad al inciso segundo del artículo 49° de la presente ley. </a:t>
            </a:r>
          </a:p>
          <a:p>
            <a:pPr marL="0" indent="0">
              <a:buNone/>
            </a:pPr>
            <a:endParaRPr lang="es-CL" dirty="0" smtClean="0"/>
          </a:p>
          <a:p>
            <a:pPr marL="0" indent="0">
              <a:buNone/>
            </a:pPr>
            <a:r>
              <a:rPr lang="es-CL" dirty="0" smtClean="0"/>
              <a:t>Con </a:t>
            </a:r>
            <a:r>
              <a:rPr lang="es-CL" dirty="0"/>
              <a:t>todo, en caso de ser insuficientes los recursos del Fondo para financiar las prestaciones del Beneficio, será de cargo fiscal completar la diferencia para llegar a los montos de cobertura establecidos en la presente ley.</a:t>
            </a:r>
          </a:p>
        </p:txBody>
      </p:sp>
    </p:spTree>
    <p:extLst>
      <p:ext uri="{BB962C8B-B14F-4D97-AF65-F5344CB8AC3E}">
        <p14:creationId xmlns:p14="http://schemas.microsoft.com/office/powerpoint/2010/main" val="2867380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Inversión Recursos del Fondo</a:t>
            </a:r>
          </a:p>
        </p:txBody>
      </p:sp>
      <p:sp>
        <p:nvSpPr>
          <p:cNvPr id="3" name="Marcador de contenido 2"/>
          <p:cNvSpPr>
            <a:spLocks noGrp="1"/>
          </p:cNvSpPr>
          <p:nvPr>
            <p:ph sz="quarter" idx="13"/>
          </p:nvPr>
        </p:nvSpPr>
        <p:spPr>
          <a:xfrm>
            <a:off x="913774" y="2367092"/>
            <a:ext cx="10363826" cy="4587500"/>
          </a:xfrm>
        </p:spPr>
        <p:txBody>
          <a:bodyPr>
            <a:normAutofit/>
          </a:bodyPr>
          <a:lstStyle/>
          <a:p>
            <a:pPr marL="0" indent="0">
              <a:buNone/>
            </a:pPr>
            <a:r>
              <a:rPr lang="es-CL" dirty="0" smtClean="0"/>
              <a:t>Los </a:t>
            </a:r>
            <a:r>
              <a:rPr lang="es-CL" dirty="0"/>
              <a:t>recursos del Fondo se invertirán en los instrumentos financieros señalados en las letras a); b); c); d); e); i); fondos mutuos nacionales regidos por la ley </a:t>
            </a:r>
            <a:r>
              <a:rPr lang="es-CL" dirty="0" smtClean="0"/>
              <a:t>N°20.712</a:t>
            </a:r>
            <a:r>
              <a:rPr lang="es-CL" dirty="0"/>
              <a:t>, todas del artículo 45° del decreto ley Nº 3.500, de 1980</a:t>
            </a:r>
            <a:r>
              <a:rPr lang="es-CL" dirty="0" smtClean="0"/>
              <a:t>.</a:t>
            </a:r>
          </a:p>
          <a:p>
            <a:pPr marL="0" indent="0">
              <a:buNone/>
            </a:pPr>
            <a:endParaRPr lang="es-CL" dirty="0"/>
          </a:p>
        </p:txBody>
      </p:sp>
    </p:spTree>
    <p:extLst>
      <p:ext uri="{BB962C8B-B14F-4D97-AF65-F5344CB8AC3E}">
        <p14:creationId xmlns:p14="http://schemas.microsoft.com/office/powerpoint/2010/main" val="3210772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Inversión Recursos del Fondo</a:t>
            </a:r>
          </a:p>
        </p:txBody>
      </p:sp>
      <p:sp>
        <p:nvSpPr>
          <p:cNvPr id="3" name="Marcador de contenido 2"/>
          <p:cNvSpPr>
            <a:spLocks noGrp="1"/>
          </p:cNvSpPr>
          <p:nvPr>
            <p:ph sz="quarter" idx="13"/>
          </p:nvPr>
        </p:nvSpPr>
        <p:spPr>
          <a:xfrm>
            <a:off x="913774" y="1983346"/>
            <a:ext cx="10363826" cy="5035640"/>
          </a:xfrm>
        </p:spPr>
        <p:txBody>
          <a:bodyPr>
            <a:normAutofit/>
          </a:bodyPr>
          <a:lstStyle/>
          <a:p>
            <a:r>
              <a:rPr lang="es-CL" dirty="0"/>
              <a:t>a)   Títulos emitidos por la Tesorería General de la </a:t>
            </a:r>
            <a:r>
              <a:rPr lang="es-CL" dirty="0" smtClean="0"/>
              <a:t> República </a:t>
            </a:r>
            <a:r>
              <a:rPr lang="es-CL" dirty="0"/>
              <a:t>o por el Banco Central de Chile; letras </a:t>
            </a:r>
            <a:r>
              <a:rPr lang="es-CL" dirty="0" smtClean="0"/>
              <a:t> de </a:t>
            </a:r>
            <a:r>
              <a:rPr lang="es-CL" dirty="0"/>
              <a:t>crédito emitidas por los Servicios Regionales y </a:t>
            </a:r>
            <a:r>
              <a:rPr lang="es-CL" dirty="0" smtClean="0"/>
              <a:t> Metropolitano </a:t>
            </a:r>
            <a:r>
              <a:rPr lang="es-CL" dirty="0"/>
              <a:t>de Vivienda y </a:t>
            </a:r>
            <a:r>
              <a:rPr lang="es-CL" dirty="0" smtClean="0"/>
              <a:t>Urbanización; </a:t>
            </a:r>
            <a:r>
              <a:rPr lang="es-CL" dirty="0"/>
              <a:t>Bonos de </a:t>
            </a:r>
            <a:r>
              <a:rPr lang="es-CL" dirty="0" smtClean="0"/>
              <a:t>Reconocimiento </a:t>
            </a:r>
            <a:r>
              <a:rPr lang="es-CL" dirty="0"/>
              <a:t>emitidos por el Instituto de </a:t>
            </a:r>
            <a:r>
              <a:rPr lang="es-CL" dirty="0" smtClean="0"/>
              <a:t>Normalización </a:t>
            </a:r>
            <a:r>
              <a:rPr lang="es-CL" dirty="0"/>
              <a:t>Previsional u otras Instituciones </a:t>
            </a:r>
            <a:r>
              <a:rPr lang="es-CL" dirty="0" smtClean="0"/>
              <a:t>de </a:t>
            </a:r>
            <a:r>
              <a:rPr lang="es-CL" dirty="0"/>
              <a:t>Previsión, y otros títulos emitidos o </a:t>
            </a:r>
            <a:r>
              <a:rPr lang="es-CL" dirty="0" smtClean="0"/>
              <a:t> garantizados </a:t>
            </a:r>
            <a:r>
              <a:rPr lang="es-CL" dirty="0"/>
              <a:t>por el Estado de Chile</a:t>
            </a:r>
            <a:r>
              <a:rPr lang="es-CL" dirty="0" smtClean="0"/>
              <a:t>;</a:t>
            </a:r>
          </a:p>
          <a:p>
            <a:r>
              <a:rPr lang="es-CL" dirty="0"/>
              <a:t>b)   Depósitos a plazo; bonos, y otros títulos </a:t>
            </a:r>
            <a:r>
              <a:rPr lang="es-CL" dirty="0" smtClean="0"/>
              <a:t> representativos </a:t>
            </a:r>
            <a:r>
              <a:rPr lang="es-CL" dirty="0"/>
              <a:t>de captaciones, emitidos por </a:t>
            </a:r>
            <a:r>
              <a:rPr lang="es-CL" dirty="0" smtClean="0"/>
              <a:t> instituciones </a:t>
            </a:r>
            <a:r>
              <a:rPr lang="es-CL" dirty="0"/>
              <a:t>financieras;</a:t>
            </a:r>
          </a:p>
          <a:p>
            <a:r>
              <a:rPr lang="es-CL" dirty="0"/>
              <a:t>c)   Títulos garantizados por instituciones financieras;</a:t>
            </a:r>
          </a:p>
          <a:p>
            <a:r>
              <a:rPr lang="es-CL" dirty="0"/>
              <a:t>d)   Letras de crédito emitidas por instituciones </a:t>
            </a:r>
            <a:r>
              <a:rPr lang="es-CL" dirty="0" smtClean="0"/>
              <a:t>financieras</a:t>
            </a:r>
            <a:r>
              <a:rPr lang="es-CL" dirty="0"/>
              <a:t>;</a:t>
            </a:r>
          </a:p>
          <a:p>
            <a:r>
              <a:rPr lang="es-CL" dirty="0"/>
              <a:t>e)   Bonos de empresas públicas y privadas</a:t>
            </a:r>
            <a:r>
              <a:rPr lang="es-CL" dirty="0" smtClean="0"/>
              <a:t>;</a:t>
            </a:r>
          </a:p>
          <a:p>
            <a:r>
              <a:rPr lang="es-CL" dirty="0"/>
              <a:t>i)   Efectos de comercio emitidos por empresas </a:t>
            </a:r>
            <a:r>
              <a:rPr lang="es-CL" dirty="0" smtClean="0"/>
              <a:t> públicas </a:t>
            </a:r>
            <a:r>
              <a:rPr lang="es-CL" dirty="0"/>
              <a:t>y privadas;</a:t>
            </a:r>
          </a:p>
          <a:p>
            <a:endParaRPr lang="es-CL" dirty="0"/>
          </a:p>
        </p:txBody>
      </p:sp>
    </p:spTree>
    <p:extLst>
      <p:ext uri="{BB962C8B-B14F-4D97-AF65-F5344CB8AC3E}">
        <p14:creationId xmlns:p14="http://schemas.microsoft.com/office/powerpoint/2010/main" val="3749119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Estado actual del proyecto </a:t>
            </a:r>
            <a:endParaRPr lang="es-CL" dirty="0"/>
          </a:p>
        </p:txBody>
      </p:sp>
      <p:sp>
        <p:nvSpPr>
          <p:cNvPr id="3" name="Marcador de contenido 2"/>
          <p:cNvSpPr>
            <a:spLocks noGrp="1"/>
          </p:cNvSpPr>
          <p:nvPr>
            <p:ph sz="quarter" idx="13"/>
          </p:nvPr>
        </p:nvSpPr>
        <p:spPr/>
        <p:txBody>
          <a:bodyPr/>
          <a:lstStyle/>
          <a:p>
            <a:r>
              <a:rPr lang="es-CL" dirty="0"/>
              <a:t>Primer tramite constitucional en el Senado </a:t>
            </a:r>
          </a:p>
          <a:p>
            <a:endParaRPr lang="es-CL" dirty="0"/>
          </a:p>
          <a:p>
            <a:r>
              <a:rPr lang="es-CL" dirty="0"/>
              <a:t>Refundido con los Boletines 11.671-13 y 11.655-13 </a:t>
            </a:r>
          </a:p>
          <a:p>
            <a:endParaRPr lang="es-CL" dirty="0"/>
          </a:p>
        </p:txBody>
      </p:sp>
    </p:spTree>
    <p:extLst>
      <p:ext uri="{BB962C8B-B14F-4D97-AF65-F5344CB8AC3E}">
        <p14:creationId xmlns:p14="http://schemas.microsoft.com/office/powerpoint/2010/main" val="7816678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De la Administración del Beneficio Social de Educación Parvularia en Nivel de Sala Cuna y del Fondo </a:t>
            </a:r>
          </a:p>
        </p:txBody>
      </p:sp>
      <p:sp>
        <p:nvSpPr>
          <p:cNvPr id="3" name="Marcador de contenido 2"/>
          <p:cNvSpPr>
            <a:spLocks noGrp="1"/>
          </p:cNvSpPr>
          <p:nvPr>
            <p:ph sz="quarter" idx="13"/>
          </p:nvPr>
        </p:nvSpPr>
        <p:spPr/>
        <p:txBody>
          <a:bodyPr/>
          <a:lstStyle/>
          <a:p>
            <a:r>
              <a:rPr lang="es-CL" dirty="0" smtClean="0"/>
              <a:t>La </a:t>
            </a:r>
            <a:r>
              <a:rPr lang="es-CL" dirty="0"/>
              <a:t>administración del Beneficio y del Fondo estará a cargo de una sociedad anónima constituida en Chile o agencia de una extranjera constituida en Chile, de giro único, que tendrá como objeto exclusivo administrar el Fondo, y otorgar y administrar las prestaciones del Beneficio </a:t>
            </a:r>
          </a:p>
        </p:txBody>
      </p:sp>
    </p:spTree>
    <p:extLst>
      <p:ext uri="{BB962C8B-B14F-4D97-AF65-F5344CB8AC3E}">
        <p14:creationId xmlns:p14="http://schemas.microsoft.com/office/powerpoint/2010/main" val="25513837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Duración de la Sociedad Administradora</a:t>
            </a:r>
          </a:p>
        </p:txBody>
      </p:sp>
      <p:sp>
        <p:nvSpPr>
          <p:cNvPr id="3" name="Marcador de contenido 2"/>
          <p:cNvSpPr>
            <a:spLocks noGrp="1"/>
          </p:cNvSpPr>
          <p:nvPr>
            <p:ph sz="quarter" idx="13"/>
          </p:nvPr>
        </p:nvSpPr>
        <p:spPr/>
        <p:txBody>
          <a:bodyPr/>
          <a:lstStyle/>
          <a:p>
            <a:r>
              <a:rPr lang="es-CL" dirty="0"/>
              <a:t>La Sociedad Administradora será de duración indefinida y su administración subsistirá hasta el cumplimiento del plazo de vigencia del contrato </a:t>
            </a:r>
            <a:r>
              <a:rPr lang="es-CL" dirty="0" smtClean="0"/>
              <a:t>de administración</a:t>
            </a:r>
            <a:r>
              <a:rPr lang="es-CL" dirty="0"/>
              <a:t>, el que será fijado en las respectivas bases de licitación a las </a:t>
            </a:r>
            <a:r>
              <a:rPr lang="es-CL" dirty="0" smtClean="0"/>
              <a:t>que, </a:t>
            </a:r>
            <a:r>
              <a:rPr lang="es-CL" dirty="0"/>
              <a:t>no pudiendo ser superior a diez </a:t>
            </a:r>
            <a:r>
              <a:rPr lang="es-CL" dirty="0" smtClean="0"/>
              <a:t>años. </a:t>
            </a:r>
            <a:endParaRPr lang="es-CL" dirty="0"/>
          </a:p>
        </p:txBody>
      </p:sp>
    </p:spTree>
    <p:extLst>
      <p:ext uri="{BB962C8B-B14F-4D97-AF65-F5344CB8AC3E}">
        <p14:creationId xmlns:p14="http://schemas.microsoft.com/office/powerpoint/2010/main" val="11185223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Retribución Sociedad Administradora</a:t>
            </a:r>
            <a:br>
              <a:rPr lang="es-CL" dirty="0"/>
            </a:br>
            <a:endParaRPr lang="es-CL" dirty="0"/>
          </a:p>
        </p:txBody>
      </p:sp>
      <p:sp>
        <p:nvSpPr>
          <p:cNvPr id="3" name="Marcador de contenido 2"/>
          <p:cNvSpPr>
            <a:spLocks noGrp="1"/>
          </p:cNvSpPr>
          <p:nvPr>
            <p:ph sz="quarter" idx="13"/>
          </p:nvPr>
        </p:nvSpPr>
        <p:spPr/>
        <p:txBody>
          <a:bodyPr/>
          <a:lstStyle/>
          <a:p>
            <a:pPr algn="just"/>
            <a:r>
              <a:rPr lang="es-CL" dirty="0"/>
              <a:t>Sociedad Administradora tendrá derecho a una retribución, de cargo del Fondo. La retribución y su base de cálculo se determinarán en el contrato de prestación del servicio de administración. La retribución estará exenta del Impuesto al Valor Agregado, establecido en el Título II del decreto ley N° 825, de 1974</a:t>
            </a:r>
          </a:p>
        </p:txBody>
      </p:sp>
    </p:spTree>
    <p:extLst>
      <p:ext uri="{BB962C8B-B14F-4D97-AF65-F5344CB8AC3E}">
        <p14:creationId xmlns:p14="http://schemas.microsoft.com/office/powerpoint/2010/main" val="3476233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La cotización constituye gastos y no es constitutiva de renta</a:t>
            </a:r>
          </a:p>
        </p:txBody>
      </p:sp>
      <p:sp>
        <p:nvSpPr>
          <p:cNvPr id="3" name="Marcador de contenido 2"/>
          <p:cNvSpPr>
            <a:spLocks noGrp="1"/>
          </p:cNvSpPr>
          <p:nvPr>
            <p:ph sz="quarter" idx="13"/>
          </p:nvPr>
        </p:nvSpPr>
        <p:spPr/>
        <p:txBody>
          <a:bodyPr/>
          <a:lstStyle/>
          <a:p>
            <a:r>
              <a:rPr lang="es-CL" dirty="0" smtClean="0"/>
              <a:t>La </a:t>
            </a:r>
            <a:r>
              <a:rPr lang="es-CL" dirty="0"/>
              <a:t>cotización </a:t>
            </a:r>
            <a:r>
              <a:rPr lang="es-CL" dirty="0" smtClean="0"/>
              <a:t>0,1% calculado sobre las remuneraciones  quedará </a:t>
            </a:r>
            <a:r>
              <a:rPr lang="es-CL" dirty="0"/>
              <a:t>comprendida en el Nº 6 del artículo 31 del decreto ley N° 824, de 1974.</a:t>
            </a:r>
          </a:p>
          <a:p>
            <a:endParaRPr lang="es-CL" dirty="0"/>
          </a:p>
          <a:p>
            <a:r>
              <a:rPr lang="es-CL" dirty="0"/>
              <a:t>Los incrementos que experimente el Fondo, por pago de cotizaciones, así como el Beneficio, no constituirán renta para los efectos del decreto ley N° 824, de 1974.</a:t>
            </a:r>
          </a:p>
          <a:p>
            <a:endParaRPr lang="es-CL" dirty="0"/>
          </a:p>
        </p:txBody>
      </p:sp>
    </p:spTree>
    <p:extLst>
      <p:ext uri="{BB962C8B-B14F-4D97-AF65-F5344CB8AC3E}">
        <p14:creationId xmlns:p14="http://schemas.microsoft.com/office/powerpoint/2010/main" val="35381129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De la Licitación de la Administración del Beneficio y del Fondo Beneficio Social en Nivel de Sala Cuna</a:t>
            </a:r>
          </a:p>
        </p:txBody>
      </p:sp>
      <p:sp>
        <p:nvSpPr>
          <p:cNvPr id="3" name="Marcador de contenido 2"/>
          <p:cNvSpPr>
            <a:spLocks noGrp="1"/>
          </p:cNvSpPr>
          <p:nvPr>
            <p:ph sz="quarter" idx="13"/>
          </p:nvPr>
        </p:nvSpPr>
        <p:spPr/>
        <p:txBody>
          <a:bodyPr>
            <a:normAutofit fontScale="92500"/>
          </a:bodyPr>
          <a:lstStyle/>
          <a:p>
            <a:r>
              <a:rPr lang="es-CL" dirty="0"/>
              <a:t>El servicio de administración del Beneficio y su Fondo será adjudicado mediante una licitación pública. Corresponderá al Ministerio del Trabajo y Previsión Social efectuar la licitación pública de acuerdo con las bases de licitación </a:t>
            </a:r>
            <a:r>
              <a:rPr lang="es-CL" dirty="0" smtClean="0"/>
              <a:t>aprobadas</a:t>
            </a:r>
            <a:endParaRPr lang="es-CL" dirty="0"/>
          </a:p>
          <a:p>
            <a:r>
              <a:rPr lang="es-CL" dirty="0"/>
              <a:t>La licitación y la adjudicación de la administración del Beneficio y su Fondo se regirán por las normas que establezca esta ley y las respectivas bases de licitación, las que serán elaboradas por la Superintendencia y aprobadas por Decreto Supremo del Ministerio del Trabajo y Previsión Social, y suscrito además por el Ministro de Hacienda, para cada contrato en particular. Dichas Bases se entenderán incorporadas a los respectivos contratos.</a:t>
            </a:r>
          </a:p>
          <a:p>
            <a:endParaRPr lang="es-CL" dirty="0"/>
          </a:p>
          <a:p>
            <a:endParaRPr lang="es-CL" dirty="0"/>
          </a:p>
        </p:txBody>
      </p:sp>
    </p:spTree>
    <p:extLst>
      <p:ext uri="{BB962C8B-B14F-4D97-AF65-F5344CB8AC3E}">
        <p14:creationId xmlns:p14="http://schemas.microsoft.com/office/powerpoint/2010/main" val="5884125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Postulantes Licitación Pública</a:t>
            </a:r>
          </a:p>
        </p:txBody>
      </p:sp>
      <p:sp>
        <p:nvSpPr>
          <p:cNvPr id="3" name="Marcador de contenido 2"/>
          <p:cNvSpPr>
            <a:spLocks noGrp="1"/>
          </p:cNvSpPr>
          <p:nvPr>
            <p:ph sz="quarter" idx="13"/>
          </p:nvPr>
        </p:nvSpPr>
        <p:spPr>
          <a:xfrm>
            <a:off x="913774" y="2367092"/>
            <a:ext cx="10363826" cy="4490908"/>
          </a:xfrm>
        </p:spPr>
        <p:txBody>
          <a:bodyPr>
            <a:normAutofit fontScale="85000" lnSpcReduction="10000"/>
          </a:bodyPr>
          <a:lstStyle/>
          <a:p>
            <a:r>
              <a:rPr lang="es-CL" dirty="0"/>
              <a:t>Podrán postular a la </a:t>
            </a:r>
            <a:r>
              <a:rPr lang="es-CL" dirty="0" smtClean="0"/>
              <a:t>licitación, </a:t>
            </a:r>
            <a:r>
              <a:rPr lang="es-CL" dirty="0"/>
              <a:t>concurrir a la constitución de la Sociedad Administradora y prestar los servicios propios de su </a:t>
            </a:r>
            <a:r>
              <a:rPr lang="es-CL" dirty="0" smtClean="0"/>
              <a:t>giro: </a:t>
            </a:r>
            <a:r>
              <a:rPr lang="es-CL" dirty="0"/>
              <a:t>las Cajas de Compensación de Asignación Familiar, las Administradoras Generales de Fondos fiscalizados por la Comisión para el Mercado Financiero, las entidades bancarias fiscalizadas por la Superintendencia de Bancos e Instituciones Financieras, las Compañías de Seguros, las Administradoras de Fondos de Pensiones, la Administradora del Fondo de Cesantía y  demás personas jurídicas, nacionales o extranjeras  que cumplan con lo establecido en las bases de </a:t>
            </a:r>
            <a:r>
              <a:rPr lang="es-CL" dirty="0" smtClean="0"/>
              <a:t>licitación.</a:t>
            </a:r>
          </a:p>
          <a:p>
            <a:r>
              <a:rPr lang="es-CL" dirty="0" smtClean="0"/>
              <a:t>Las </a:t>
            </a:r>
            <a:r>
              <a:rPr lang="es-CL" dirty="0"/>
              <a:t>entidades antes mencionadas podrán compartir su personal e infraestructura con la Sociedad Administradora</a:t>
            </a:r>
            <a:r>
              <a:rPr lang="es-CL" dirty="0" smtClean="0"/>
              <a:t>.</a:t>
            </a:r>
            <a:endParaRPr lang="es-CL" dirty="0"/>
          </a:p>
          <a:p>
            <a:r>
              <a:rPr lang="es-CL" dirty="0"/>
              <a:t>Si no hubiere interesados en la licitación o ésta fuere declarada desierta, deberá llamarse, dentro del plazo de noventa días, a una nueva licitación pública. Dicho plazo se contará desde la fecha del decreto que declara desierta la licitación. Si se declara desierta por segunda vez se procederá de acuerdo a lo establecido en el inciso final del artículo 9° del decreto con fuerza de ley N° 1 de 2001, que fija el texto refundido, coordinado y sistematizado de la ley N° 18.575.</a:t>
            </a:r>
          </a:p>
          <a:p>
            <a:endParaRPr lang="es-CL" dirty="0"/>
          </a:p>
        </p:txBody>
      </p:sp>
    </p:spTree>
    <p:extLst>
      <p:ext uri="{BB962C8B-B14F-4D97-AF65-F5344CB8AC3E}">
        <p14:creationId xmlns:p14="http://schemas.microsoft.com/office/powerpoint/2010/main" val="11390009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De las Bases de Datos y del Tratamiento de la Información</a:t>
            </a:r>
          </a:p>
        </p:txBody>
      </p:sp>
      <p:sp>
        <p:nvSpPr>
          <p:cNvPr id="3" name="Marcador de contenido 2"/>
          <p:cNvSpPr>
            <a:spLocks noGrp="1"/>
          </p:cNvSpPr>
          <p:nvPr>
            <p:ph sz="quarter" idx="13"/>
          </p:nvPr>
        </p:nvSpPr>
        <p:spPr/>
        <p:txBody>
          <a:bodyPr/>
          <a:lstStyle/>
          <a:p>
            <a:pPr algn="just"/>
            <a:r>
              <a:rPr lang="es-CL" dirty="0"/>
              <a:t>La Sociedad Administradora deberá mantener una Base de Datos de los trabajadores sujetos al Beneficio, con los registros necesarios para la operación de éste, el que incluirá el registro general de información de los empleadores o trabajadores cotizantes y de los trabajadores por los cuales se efectúa la respectiva cotización, de los trabajadores beneficiarios, de los menores causantes de los beneficios, de los establecimientos, del otorgamiento, suspensión y extinción del Beneficio, y el archivo de documentos.</a:t>
            </a:r>
          </a:p>
          <a:p>
            <a:endParaRPr lang="es-CL" dirty="0"/>
          </a:p>
          <a:p>
            <a:endParaRPr lang="es-CL" dirty="0"/>
          </a:p>
        </p:txBody>
      </p:sp>
    </p:spTree>
    <p:extLst>
      <p:ext uri="{BB962C8B-B14F-4D97-AF65-F5344CB8AC3E}">
        <p14:creationId xmlns:p14="http://schemas.microsoft.com/office/powerpoint/2010/main" val="3980837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De la Fiscalización y Sanciones</a:t>
            </a:r>
          </a:p>
        </p:txBody>
      </p:sp>
      <p:sp>
        <p:nvSpPr>
          <p:cNvPr id="3" name="Marcador de contenido 2"/>
          <p:cNvSpPr>
            <a:spLocks noGrp="1"/>
          </p:cNvSpPr>
          <p:nvPr>
            <p:ph sz="quarter" idx="13"/>
          </p:nvPr>
        </p:nvSpPr>
        <p:spPr/>
        <p:txBody>
          <a:bodyPr/>
          <a:lstStyle/>
          <a:p>
            <a:pPr algn="just"/>
            <a:r>
              <a:rPr lang="es-CL" dirty="0"/>
              <a:t>La supervigilancia, control y la fiscalización del Beneficio y del Fondo corresponderá a la Superintendencia. Asimismo, le corresponderá la supervigilancia y fiscalización de la Sociedad Administradora. Para estos efectos, la Superintendencia estará investida de las mismas facultades que su normativa legal y reglamentaria le otorgue respecto de los organismos sometidos a su fiscalización.</a:t>
            </a:r>
          </a:p>
        </p:txBody>
      </p:sp>
    </p:spTree>
    <p:extLst>
      <p:ext uri="{BB962C8B-B14F-4D97-AF65-F5344CB8AC3E}">
        <p14:creationId xmlns:p14="http://schemas.microsoft.com/office/powerpoint/2010/main" val="24136343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L" dirty="0"/>
              <a:t/>
            </a:r>
            <a:br>
              <a:rPr lang="es-CL" dirty="0"/>
            </a:br>
            <a:r>
              <a:rPr lang="es-CL" dirty="0"/>
              <a:t/>
            </a:r>
            <a:br>
              <a:rPr lang="es-CL" dirty="0"/>
            </a:br>
            <a:r>
              <a:rPr lang="es-CL" dirty="0"/>
              <a:t>MODIFICACIONES AL CÓDIGO DEL TRABAJO</a:t>
            </a:r>
            <a:br>
              <a:rPr lang="es-CL" dirty="0"/>
            </a:br>
            <a:endParaRPr lang="es-CL" dirty="0"/>
          </a:p>
        </p:txBody>
      </p:sp>
      <p:sp>
        <p:nvSpPr>
          <p:cNvPr id="3" name="Marcador de contenido 2"/>
          <p:cNvSpPr>
            <a:spLocks noGrp="1"/>
          </p:cNvSpPr>
          <p:nvPr>
            <p:ph sz="quarter" idx="13"/>
          </p:nvPr>
        </p:nvSpPr>
        <p:spPr/>
        <p:txBody>
          <a:bodyPr>
            <a:normAutofit fontScale="92500" lnSpcReduction="20000"/>
          </a:bodyPr>
          <a:lstStyle/>
          <a:p>
            <a:r>
              <a:rPr lang="es-CL" dirty="0"/>
              <a:t>Introdúzcanse las siguientes modificaciones al Código del </a:t>
            </a:r>
            <a:r>
              <a:rPr lang="es-CL" dirty="0" smtClean="0"/>
              <a:t>Trabajo</a:t>
            </a:r>
          </a:p>
          <a:p>
            <a:r>
              <a:rPr lang="es-CL" dirty="0"/>
              <a:t>1)	</a:t>
            </a:r>
            <a:r>
              <a:rPr lang="es-CL" dirty="0" err="1"/>
              <a:t>Derógase</a:t>
            </a:r>
            <a:r>
              <a:rPr lang="es-CL" dirty="0"/>
              <a:t> el artículo 95 bis</a:t>
            </a:r>
            <a:r>
              <a:rPr lang="es-CL" dirty="0" smtClean="0"/>
              <a:t>.</a:t>
            </a:r>
          </a:p>
          <a:p>
            <a:r>
              <a:rPr lang="es-CL" dirty="0"/>
              <a:t>2)	</a:t>
            </a:r>
            <a:r>
              <a:rPr lang="es-CL" dirty="0" err="1"/>
              <a:t>Remplázase</a:t>
            </a:r>
            <a:r>
              <a:rPr lang="es-CL" dirty="0"/>
              <a:t> el artículo 203, por el siguiente: </a:t>
            </a:r>
          </a:p>
          <a:p>
            <a:endParaRPr lang="es-CL" dirty="0"/>
          </a:p>
          <a:p>
            <a:r>
              <a:rPr lang="es-CL" dirty="0"/>
              <a:t>	“Artículo 203.- Los trabajadores dependientes del sector privado regidos por este Código, que tengan hijos menores de dos años de edad, tendrán derecho al Beneficio Social de Educación Parvularia en Nivel de Sala Cuna en conformidad a la ley que Crea el Beneficio Social de Educación en el Nivel de Sala Cuna, financiado por un fondo solidario y a las demás normas legales establecidas al efecto.” </a:t>
            </a:r>
          </a:p>
          <a:p>
            <a:endParaRPr lang="es-CL" dirty="0"/>
          </a:p>
        </p:txBody>
      </p:sp>
    </p:spTree>
    <p:extLst>
      <p:ext uri="{BB962C8B-B14F-4D97-AF65-F5344CB8AC3E}">
        <p14:creationId xmlns:p14="http://schemas.microsoft.com/office/powerpoint/2010/main" val="2374236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MODIFICACIONES AL CÓDIGO DEL TRABAJO</a:t>
            </a:r>
          </a:p>
        </p:txBody>
      </p:sp>
      <p:sp>
        <p:nvSpPr>
          <p:cNvPr id="3" name="Marcador de contenido 2"/>
          <p:cNvSpPr>
            <a:spLocks noGrp="1"/>
          </p:cNvSpPr>
          <p:nvPr>
            <p:ph sz="quarter" idx="13"/>
          </p:nvPr>
        </p:nvSpPr>
        <p:spPr/>
        <p:txBody>
          <a:bodyPr>
            <a:normAutofit lnSpcReduction="10000"/>
          </a:bodyPr>
          <a:lstStyle/>
          <a:p>
            <a:r>
              <a:rPr lang="es-CL" dirty="0" err="1" smtClean="0"/>
              <a:t>Derógase</a:t>
            </a:r>
            <a:r>
              <a:rPr lang="es-CL" dirty="0" smtClean="0"/>
              <a:t> </a:t>
            </a:r>
            <a:r>
              <a:rPr lang="es-CL" dirty="0"/>
              <a:t>el artículo 205</a:t>
            </a:r>
            <a:r>
              <a:rPr lang="es-CL" dirty="0" smtClean="0"/>
              <a:t>.</a:t>
            </a:r>
          </a:p>
          <a:p>
            <a:r>
              <a:rPr lang="es-CL" dirty="0" err="1" smtClean="0"/>
              <a:t>Modifícase</a:t>
            </a:r>
            <a:r>
              <a:rPr lang="es-CL" dirty="0" smtClean="0"/>
              <a:t> </a:t>
            </a:r>
            <a:r>
              <a:rPr lang="es-CL" dirty="0"/>
              <a:t>el artículo 206, de la siguiente manera: </a:t>
            </a:r>
            <a:endParaRPr lang="es-CL" dirty="0" smtClean="0"/>
          </a:p>
          <a:p>
            <a:r>
              <a:rPr lang="es-CL" dirty="0"/>
              <a:t>a)	Suprímase en el inciso cuarto la expresión: “aun cuando no goce del derecho a sala cuna, según lo preceptuado en el artículo 203”. </a:t>
            </a:r>
          </a:p>
          <a:p>
            <a:endParaRPr lang="es-CL" dirty="0"/>
          </a:p>
          <a:p>
            <a:r>
              <a:rPr lang="es-CL" dirty="0"/>
              <a:t>b)	</a:t>
            </a:r>
            <a:r>
              <a:rPr lang="es-CL" dirty="0" err="1"/>
              <a:t>Reemplázase</a:t>
            </a:r>
            <a:r>
              <a:rPr lang="es-CL" dirty="0"/>
              <a:t> el inciso quinto, la oración “de empresas que estén obligadas a lo” por la oración “de trabajadores que tengan derecho al Beneficio, de acuerdo a lo preceptuado”.</a:t>
            </a:r>
          </a:p>
          <a:p>
            <a:endParaRPr lang="es-CL" dirty="0"/>
          </a:p>
        </p:txBody>
      </p:sp>
    </p:spTree>
    <p:extLst>
      <p:ext uri="{BB962C8B-B14F-4D97-AF65-F5344CB8AC3E}">
        <p14:creationId xmlns:p14="http://schemas.microsoft.com/office/powerpoint/2010/main" val="3859102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Objeto del proyecto de ley </a:t>
            </a:r>
            <a:endParaRPr lang="es-CL" dirty="0"/>
          </a:p>
        </p:txBody>
      </p:sp>
      <p:sp>
        <p:nvSpPr>
          <p:cNvPr id="3" name="Marcador de contenido 2"/>
          <p:cNvSpPr>
            <a:spLocks noGrp="1"/>
          </p:cNvSpPr>
          <p:nvPr>
            <p:ph sz="quarter" idx="13"/>
          </p:nvPr>
        </p:nvSpPr>
        <p:spPr/>
        <p:txBody>
          <a:bodyPr/>
          <a:lstStyle/>
          <a:p>
            <a:r>
              <a:rPr lang="es-CL" dirty="0"/>
              <a:t>objeto otorgar acceso a las trabajadoras regidas en virtud de un contrato bajo la normativa del Código del Trabajo, como también las trabajadoras independientes, a un beneficio de sala cuna para hijos menores de dos años. </a:t>
            </a:r>
          </a:p>
          <a:p>
            <a:endParaRPr lang="es-CL" dirty="0"/>
          </a:p>
          <a:p>
            <a:r>
              <a:rPr lang="es-CL" dirty="0"/>
              <a:t>Lo anterior, a través de la creación de un beneficio social de educación parvularia en nivel de sala cuna financiado en base a un fondo solidario</a:t>
            </a:r>
          </a:p>
        </p:txBody>
      </p:sp>
    </p:spTree>
    <p:extLst>
      <p:ext uri="{BB962C8B-B14F-4D97-AF65-F5344CB8AC3E}">
        <p14:creationId xmlns:p14="http://schemas.microsoft.com/office/powerpoint/2010/main" val="41827660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MODIFICACIONES AL CÓDIGO DEL TRABAJO</a:t>
            </a:r>
          </a:p>
        </p:txBody>
      </p:sp>
      <p:sp>
        <p:nvSpPr>
          <p:cNvPr id="3" name="Marcador de contenido 2"/>
          <p:cNvSpPr>
            <a:spLocks noGrp="1"/>
          </p:cNvSpPr>
          <p:nvPr>
            <p:ph sz="quarter" idx="13"/>
          </p:nvPr>
        </p:nvSpPr>
        <p:spPr>
          <a:xfrm>
            <a:off x="913774" y="2367092"/>
            <a:ext cx="10363826" cy="4490908"/>
          </a:xfrm>
        </p:spPr>
        <p:txBody>
          <a:bodyPr>
            <a:normAutofit fontScale="92500" lnSpcReduction="20000"/>
          </a:bodyPr>
          <a:lstStyle/>
          <a:p>
            <a:pPr algn="just"/>
            <a:r>
              <a:rPr lang="es-CL" dirty="0"/>
              <a:t>Los artículos 203 y 205 del Código del Trabajo vigentes con anterioridad a las modificaciones que se les introducen </a:t>
            </a:r>
            <a:r>
              <a:rPr lang="es-CL" dirty="0" smtClean="0"/>
              <a:t>en la </a:t>
            </a:r>
            <a:r>
              <a:rPr lang="es-CL" dirty="0"/>
              <a:t>presente ley, seguirán rigiendo para todos los órganos públicos del Estado creados por la Constitución Política de la República o la ley y para todos los servicios públicos creados para el cumplimiento de la función administrativa, cualquiera sea el número de sus trabajadores y el régimen de contratación a que estén sujetos, y no le serán aplicables a su respecto las normas que regulan el Beneficio Social de Educación Parvularia en Nivel de Sala Cuna, ni les será aplicable la cotización de cargo del empleador establecida en el artículo 16° de la presente ley. Sin embargo, a las empresas públicas creadas por ley y a las corporaciones municipales les serán aplicables las normas de dicho </a:t>
            </a:r>
            <a:r>
              <a:rPr lang="es-CL" dirty="0" smtClean="0"/>
              <a:t>Beneficio.</a:t>
            </a:r>
          </a:p>
          <a:p>
            <a:pPr algn="just"/>
            <a:r>
              <a:rPr lang="es-CL" dirty="0" smtClean="0"/>
              <a:t>Sin </a:t>
            </a:r>
            <a:r>
              <a:rPr lang="es-CL" dirty="0"/>
              <a:t>perjuicio de lo dispuesto en el inciso precedente, las menciones a la Junta Nacional de Jardines Infantiles que realiza el artículo 203 del Código del Trabajo, vigente con anterioridad a las modificaciones que introduce esta ley, deberán entenderse realizadas al Ministerio de Educación.</a:t>
            </a:r>
          </a:p>
          <a:p>
            <a:endParaRPr lang="es-CL" dirty="0"/>
          </a:p>
        </p:txBody>
      </p:sp>
    </p:spTree>
    <p:extLst>
      <p:ext uri="{BB962C8B-B14F-4D97-AF65-F5344CB8AC3E}">
        <p14:creationId xmlns:p14="http://schemas.microsoft.com/office/powerpoint/2010/main" val="25234424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L" dirty="0"/>
              <a:t>Boletín N° 11.671-13</a:t>
            </a:r>
            <a:br>
              <a:rPr lang="es-CL" dirty="0"/>
            </a:br>
            <a:r>
              <a:rPr lang="es-CL" dirty="0"/>
              <a:t/>
            </a:r>
            <a:br>
              <a:rPr lang="es-CL" dirty="0"/>
            </a:br>
            <a:endParaRPr lang="es-CL" dirty="0"/>
          </a:p>
        </p:txBody>
      </p:sp>
      <p:sp>
        <p:nvSpPr>
          <p:cNvPr id="3" name="Marcador de contenido 2"/>
          <p:cNvSpPr>
            <a:spLocks noGrp="1"/>
          </p:cNvSpPr>
          <p:nvPr>
            <p:ph sz="quarter" idx="13"/>
          </p:nvPr>
        </p:nvSpPr>
        <p:spPr>
          <a:xfrm>
            <a:off x="913774" y="1313645"/>
            <a:ext cx="10363826" cy="5357611"/>
          </a:xfrm>
        </p:spPr>
        <p:txBody>
          <a:bodyPr>
            <a:normAutofit fontScale="92500" lnSpcReduction="20000"/>
          </a:bodyPr>
          <a:lstStyle/>
          <a:p>
            <a:r>
              <a:rPr lang="es-CL" dirty="0"/>
              <a:t>Proyecto de ley, iniciado en moción de </a:t>
            </a:r>
            <a:r>
              <a:rPr lang="es-CL" dirty="0" smtClean="0"/>
              <a:t>los Senadores </a:t>
            </a:r>
            <a:r>
              <a:rPr lang="es-CL" dirty="0"/>
              <a:t>señoras Muñoz y Órdenes y señores Quintana y Soria, que modifica el Código del Trabajo, a fin de considerar el derecho a sala cuna para todos los trabajadores.</a:t>
            </a:r>
            <a:br>
              <a:rPr lang="es-CL" dirty="0"/>
            </a:br>
            <a:endParaRPr lang="es-CL" dirty="0" smtClean="0"/>
          </a:p>
          <a:p>
            <a:r>
              <a:rPr lang="es-CL" dirty="0" smtClean="0"/>
              <a:t>ARTÍCULO </a:t>
            </a:r>
            <a:r>
              <a:rPr lang="es-CL" dirty="0"/>
              <a:t>ÚNICO: En el artículo 203 del DFL N°1 de 16 de enero de 2003, del Ministerio del Trabajo y Previsión Social, que fija el texto refundido, coordinado y sistematizado del Código del Trabajo, agregase las siguientes modificaciones.</a:t>
            </a:r>
          </a:p>
          <a:p>
            <a:pPr marL="0" indent="0">
              <a:buNone/>
            </a:pPr>
            <a:r>
              <a:rPr lang="es-CL" dirty="0" smtClean="0"/>
              <a:t>1</a:t>
            </a:r>
            <a:r>
              <a:rPr lang="es-CL" dirty="0"/>
              <a:t>) En el inciso primero:</a:t>
            </a:r>
          </a:p>
          <a:p>
            <a:r>
              <a:rPr lang="es-CL" dirty="0"/>
              <a:t>a).- </a:t>
            </a:r>
            <a:r>
              <a:rPr lang="es-CL" dirty="0" err="1"/>
              <a:t>Reemplázase</a:t>
            </a:r>
            <a:r>
              <a:rPr lang="es-CL" dirty="0"/>
              <a:t> la voz "trabajadoras" por "trabajadores"</a:t>
            </a:r>
          </a:p>
          <a:p>
            <a:r>
              <a:rPr lang="es-CL" dirty="0"/>
              <a:t>b).- </a:t>
            </a:r>
            <a:r>
              <a:rPr lang="es-CL" dirty="0" err="1"/>
              <a:t>Reemplázase</a:t>
            </a:r>
            <a:r>
              <a:rPr lang="es-CL" dirty="0"/>
              <a:t> la voz "mujeres" por "trabajadores"</a:t>
            </a:r>
          </a:p>
          <a:p>
            <a:pPr marL="0" indent="0">
              <a:buNone/>
            </a:pPr>
            <a:r>
              <a:rPr lang="es-CL" dirty="0" smtClean="0"/>
              <a:t>2</a:t>
            </a:r>
            <a:r>
              <a:rPr lang="es-CL" dirty="0"/>
              <a:t>) En el inciso tercero</a:t>
            </a:r>
          </a:p>
          <a:p>
            <a:r>
              <a:rPr lang="es-CL" dirty="0"/>
              <a:t>a).- </a:t>
            </a:r>
            <a:r>
              <a:rPr lang="es-CL" dirty="0" err="1"/>
              <a:t>Reemplázase</a:t>
            </a:r>
            <a:r>
              <a:rPr lang="es-CL" dirty="0"/>
              <a:t> la voz "las trabajadoras" por "los </a:t>
            </a:r>
            <a:r>
              <a:rPr lang="es-CL" dirty="0" smtClean="0"/>
              <a:t>trabajadores“</a:t>
            </a:r>
          </a:p>
          <a:p>
            <a:pPr marL="0" indent="0">
              <a:buNone/>
            </a:pPr>
            <a:r>
              <a:rPr lang="es-CL" dirty="0"/>
              <a:t>En el inciso quinto:</a:t>
            </a:r>
          </a:p>
          <a:p>
            <a:r>
              <a:rPr lang="es-CL" dirty="0"/>
              <a:t>a).- Reemplazase la frase "la mujer trabajadora" por "el trabajador o la trabajadora"</a:t>
            </a:r>
          </a:p>
          <a:p>
            <a:endParaRPr lang="es-CL" dirty="0"/>
          </a:p>
          <a:p>
            <a:endParaRPr lang="es-CL" dirty="0"/>
          </a:p>
          <a:p>
            <a:endParaRPr lang="es-CL" dirty="0"/>
          </a:p>
          <a:p>
            <a:endParaRPr lang="es-CL" dirty="0"/>
          </a:p>
        </p:txBody>
      </p:sp>
    </p:spTree>
    <p:extLst>
      <p:ext uri="{BB962C8B-B14F-4D97-AF65-F5344CB8AC3E}">
        <p14:creationId xmlns:p14="http://schemas.microsoft.com/office/powerpoint/2010/main" val="7273561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Boletín </a:t>
            </a:r>
            <a:r>
              <a:rPr lang="es-CL" dirty="0" smtClean="0"/>
              <a:t>N° </a:t>
            </a:r>
            <a:r>
              <a:rPr lang="es-CL" dirty="0"/>
              <a:t>11.655-13</a:t>
            </a:r>
            <a:br>
              <a:rPr lang="es-CL" dirty="0"/>
            </a:br>
            <a:endParaRPr lang="es-CL" dirty="0"/>
          </a:p>
        </p:txBody>
      </p:sp>
      <p:sp>
        <p:nvSpPr>
          <p:cNvPr id="3" name="Marcador de contenido 2"/>
          <p:cNvSpPr>
            <a:spLocks noGrp="1"/>
          </p:cNvSpPr>
          <p:nvPr>
            <p:ph sz="quarter" idx="13"/>
          </p:nvPr>
        </p:nvSpPr>
        <p:spPr>
          <a:xfrm>
            <a:off x="913774" y="1635618"/>
            <a:ext cx="10363826" cy="4997002"/>
          </a:xfrm>
        </p:spPr>
        <p:txBody>
          <a:bodyPr>
            <a:normAutofit fontScale="47500" lnSpcReduction="20000"/>
          </a:bodyPr>
          <a:lstStyle/>
          <a:p>
            <a:endParaRPr lang="es-CL" dirty="0"/>
          </a:p>
          <a:p>
            <a:r>
              <a:rPr lang="es-CL" sz="2500" dirty="0"/>
              <a:t>Proyecto de ley, iniciado en moción de la </a:t>
            </a:r>
            <a:r>
              <a:rPr lang="es-CL" sz="2500" dirty="0" smtClean="0"/>
              <a:t>Senadora </a:t>
            </a:r>
            <a:r>
              <a:rPr lang="es-CL" sz="2500" dirty="0"/>
              <a:t>señora </a:t>
            </a:r>
            <a:r>
              <a:rPr lang="es-CL" sz="2500" dirty="0" err="1"/>
              <a:t>Goic</a:t>
            </a:r>
            <a:r>
              <a:rPr lang="es-CL" sz="2500" dirty="0"/>
              <a:t> que modifica el Código del Trabajo, en lo relativo al derecho a la sala cuna</a:t>
            </a:r>
            <a:r>
              <a:rPr lang="es-CL" sz="2500" dirty="0" smtClean="0"/>
              <a:t>.</a:t>
            </a:r>
          </a:p>
          <a:p>
            <a:pPr marL="0" indent="0">
              <a:buNone/>
            </a:pPr>
            <a:endParaRPr lang="es-CL" sz="2500" dirty="0"/>
          </a:p>
          <a:p>
            <a:pPr marL="0" indent="0">
              <a:buNone/>
            </a:pPr>
            <a:r>
              <a:rPr lang="es-CL" sz="2500" dirty="0" err="1" smtClean="0"/>
              <a:t>Sustitúyese</a:t>
            </a:r>
            <a:r>
              <a:rPr lang="es-CL" sz="2500" dirty="0" smtClean="0"/>
              <a:t> </a:t>
            </a:r>
            <a:r>
              <a:rPr lang="es-CL" sz="2500" dirty="0"/>
              <a:t>el artículo 203 por el siguiente:</a:t>
            </a:r>
          </a:p>
          <a:p>
            <a:endParaRPr lang="es-CL" sz="2500" dirty="0"/>
          </a:p>
          <a:p>
            <a:r>
              <a:rPr lang="es-CL" sz="2500" dirty="0"/>
              <a:t>"Artículo 203. Las empresas, cualquiera sea el número de trabajadores de su dependencia, deberán contar con salas cunas anexas e independientes a sus instalaciones del local de trabajo, donde la madre trabajadora o el padre trabajador puedan dar alimento a sus hijos menores de dos años y dejarlos bajo cuidado, mientras estén trabajando. Igual derecho tendrá la trabajadora o el trabajador a quien, por sentencia judicial, se le haya confiado la tuición o el cuidado personal del menor de dos años.</a:t>
            </a:r>
          </a:p>
          <a:p>
            <a:endParaRPr lang="es-CL" sz="2500" dirty="0"/>
          </a:p>
          <a:p>
            <a:r>
              <a:rPr lang="es-CL" sz="2500" dirty="0"/>
              <a:t>En caso que la madre y el padre de un hijo menor de dos años sean trabajadores, acordaran quien de ellos ejercerá el derecho. Esta decisión y cualquier modificación de la misma deberán ser comunicadas por escrito a ambos empleadores con a lo menos treinta días de anticipación.</a:t>
            </a:r>
          </a:p>
          <a:p>
            <a:endParaRPr lang="es-CL" sz="2500" dirty="0"/>
          </a:p>
          <a:p>
            <a:r>
              <a:rPr lang="es-CL" sz="2500" dirty="0"/>
              <a:t>Para el cumplimiento de esta obligación, las empresas cuyos establecimientos se encuentren en centros o complejos comerciales e industriales y de servicios administrados bajo una misma razón social o personalidad jurídica, o aquellas que se encuentren en una misma área geográfica, podrán contar con servicios comunes de salas cunas.</a:t>
            </a:r>
          </a:p>
          <a:p>
            <a:endParaRPr lang="es-CL" dirty="0"/>
          </a:p>
          <a:p>
            <a:endParaRPr lang="es-CL" dirty="0"/>
          </a:p>
          <a:p>
            <a:endParaRPr lang="es-CL" dirty="0"/>
          </a:p>
          <a:p>
            <a:endParaRPr lang="es-CL" dirty="0"/>
          </a:p>
          <a:p>
            <a:endParaRPr lang="es-CL" dirty="0"/>
          </a:p>
        </p:txBody>
      </p:sp>
    </p:spTree>
    <p:extLst>
      <p:ext uri="{BB962C8B-B14F-4D97-AF65-F5344CB8AC3E}">
        <p14:creationId xmlns:p14="http://schemas.microsoft.com/office/powerpoint/2010/main" val="25491645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Boletín N° 11.655-13</a:t>
            </a:r>
          </a:p>
        </p:txBody>
      </p:sp>
      <p:sp>
        <p:nvSpPr>
          <p:cNvPr id="3" name="Marcador de contenido 2"/>
          <p:cNvSpPr>
            <a:spLocks noGrp="1"/>
          </p:cNvSpPr>
          <p:nvPr>
            <p:ph sz="quarter" idx="13"/>
          </p:nvPr>
        </p:nvSpPr>
        <p:spPr/>
        <p:txBody>
          <a:bodyPr>
            <a:normAutofit fontScale="77500" lnSpcReduction="20000"/>
          </a:bodyPr>
          <a:lstStyle/>
          <a:p>
            <a:r>
              <a:rPr lang="es-CL" dirty="0"/>
              <a:t>Las salas cunas deberán contar con autorización de funcionamiento o reconocimiento oficial del Estado, ambos otorgados por el Ministerio de Educación, y deberán tener personal competente a cargo de la atención y cuidado de los niños, en los términos establecidos en las normas sobre autorización de funcionamiento o reconocimiento oficial, según corresponda.</a:t>
            </a:r>
          </a:p>
          <a:p>
            <a:endParaRPr lang="es-CL" dirty="0"/>
          </a:p>
          <a:p>
            <a:r>
              <a:rPr lang="es-CL" dirty="0"/>
              <a:t>Este derecho podrá ejercerse también durante licencia médica o permiso administrativo de la trabajadora o el trabajador.</a:t>
            </a:r>
          </a:p>
          <a:p>
            <a:endParaRPr lang="es-CL" dirty="0"/>
          </a:p>
          <a:p>
            <a:r>
              <a:rPr lang="es-CL" dirty="0"/>
              <a:t>El empleador pagará el valor de los pasajes por el transporte que deba emplearse para la ida y regreso del menor al respectivo establecimiento.".</a:t>
            </a:r>
          </a:p>
          <a:p>
            <a:endParaRPr lang="es-CL" dirty="0"/>
          </a:p>
        </p:txBody>
      </p:sp>
    </p:spTree>
    <p:extLst>
      <p:ext uri="{BB962C8B-B14F-4D97-AF65-F5344CB8AC3E}">
        <p14:creationId xmlns:p14="http://schemas.microsoft.com/office/powerpoint/2010/main" val="42541313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Boletín N° 11.655-13</a:t>
            </a:r>
          </a:p>
        </p:txBody>
      </p:sp>
      <p:sp>
        <p:nvSpPr>
          <p:cNvPr id="3" name="Marcador de contenido 2"/>
          <p:cNvSpPr>
            <a:spLocks noGrp="1"/>
          </p:cNvSpPr>
          <p:nvPr>
            <p:ph sz="quarter" idx="13"/>
          </p:nvPr>
        </p:nvSpPr>
        <p:spPr/>
        <p:txBody>
          <a:bodyPr>
            <a:normAutofit fontScale="77500" lnSpcReduction="20000"/>
          </a:bodyPr>
          <a:lstStyle/>
          <a:p>
            <a:r>
              <a:rPr lang="es-CL" dirty="0" err="1"/>
              <a:t>Agrégase</a:t>
            </a:r>
            <a:r>
              <a:rPr lang="es-CL" dirty="0"/>
              <a:t> el siguiente artículo 204, nuevo:</a:t>
            </a:r>
          </a:p>
          <a:p>
            <a:endParaRPr lang="es-CL" dirty="0"/>
          </a:p>
          <a:p>
            <a:r>
              <a:rPr lang="es-CL" dirty="0"/>
              <a:t>"Artículo 204. Se entenderá que el empleador cumple con la obligación señalada en el artículo precedente si paga los gastos de sala cuna al establecimiento al que el padre o la madre trabajador lleve a sus hijos menores de dos años. En esta modalidad también se aplicará lo dispuesto en los incisos quinto y sexto del artículo 203.</a:t>
            </a:r>
          </a:p>
          <a:p>
            <a:endParaRPr lang="es-CL" dirty="0"/>
          </a:p>
          <a:p>
            <a:r>
              <a:rPr lang="es-CL" dirty="0"/>
              <a:t>La sala cuna a que se refiere el inciso anterior deberá escogerse por el padre o la madre, según el caso, de entre aquellas que cuenten con la autorización de funcionamiento o reconocimiento oficial del Ministerio de Educación, velando, en lo posible, por privilegiar la cercanía del lugar.".</a:t>
            </a:r>
          </a:p>
          <a:p>
            <a:endParaRPr lang="es-CL" dirty="0"/>
          </a:p>
          <a:p>
            <a:endParaRPr lang="es-CL" dirty="0"/>
          </a:p>
          <a:p>
            <a:endParaRPr lang="es-CL" dirty="0"/>
          </a:p>
        </p:txBody>
      </p:sp>
    </p:spTree>
    <p:extLst>
      <p:ext uri="{BB962C8B-B14F-4D97-AF65-F5344CB8AC3E}">
        <p14:creationId xmlns:p14="http://schemas.microsoft.com/office/powerpoint/2010/main" val="18721808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Boletín N° 11.655-13</a:t>
            </a:r>
          </a:p>
        </p:txBody>
      </p:sp>
      <p:sp>
        <p:nvSpPr>
          <p:cNvPr id="3" name="Marcador de contenido 2"/>
          <p:cNvSpPr>
            <a:spLocks noGrp="1"/>
          </p:cNvSpPr>
          <p:nvPr>
            <p:ph sz="quarter" idx="13"/>
          </p:nvPr>
        </p:nvSpPr>
        <p:spPr/>
        <p:txBody>
          <a:bodyPr>
            <a:normAutofit fontScale="70000" lnSpcReduction="20000"/>
          </a:bodyPr>
          <a:lstStyle/>
          <a:p>
            <a:r>
              <a:rPr lang="es-CL" dirty="0"/>
              <a:t>Modificase el artículo 206 del siguiente modo:</a:t>
            </a:r>
          </a:p>
          <a:p>
            <a:endParaRPr lang="es-CL" dirty="0"/>
          </a:p>
          <a:p>
            <a:r>
              <a:rPr lang="es-CL" dirty="0"/>
              <a:t>a) </a:t>
            </a:r>
            <a:r>
              <a:rPr lang="es-CL" dirty="0" err="1"/>
              <a:t>Suprímese</a:t>
            </a:r>
            <a:r>
              <a:rPr lang="es-CL" dirty="0"/>
              <a:t> en el inciso quinto las expresiones ", aun cuando no goce del derecho a sala cuna, según lo preceptuado en el artículo 203".</a:t>
            </a:r>
          </a:p>
          <a:p>
            <a:endParaRPr lang="es-CL" dirty="0"/>
          </a:p>
          <a:p>
            <a:r>
              <a:rPr lang="es-CL" dirty="0"/>
              <a:t>b) </a:t>
            </a:r>
            <a:r>
              <a:rPr lang="es-CL" dirty="0" err="1"/>
              <a:t>Sustitúyese</a:t>
            </a:r>
            <a:r>
              <a:rPr lang="es-CL" dirty="0"/>
              <a:t> en el inciso sexto las expresiones "Tratándose de empresas que estén obligadas a lo preceptuado en el artículo 203, el", por la palabra "El".</a:t>
            </a:r>
          </a:p>
          <a:p>
            <a:endParaRPr lang="es-CL" dirty="0"/>
          </a:p>
          <a:p>
            <a:r>
              <a:rPr lang="es-CL" dirty="0"/>
              <a:t>c) </a:t>
            </a:r>
            <a:r>
              <a:rPr lang="es-CL" dirty="0" err="1"/>
              <a:t>Agrégase</a:t>
            </a:r>
            <a:r>
              <a:rPr lang="es-CL" dirty="0"/>
              <a:t> en el inciso séptimo, a continuación del punto aparte (.), que pasa a ser punto seguido (.) la siguiente oración: "En todo caso, quien ejerza este derecho deberá coincidir con quien goce del derecho a sala cuna.".</a:t>
            </a:r>
          </a:p>
          <a:p>
            <a:endParaRPr lang="es-CL" dirty="0"/>
          </a:p>
        </p:txBody>
      </p:sp>
    </p:spTree>
    <p:extLst>
      <p:ext uri="{BB962C8B-B14F-4D97-AF65-F5344CB8AC3E}">
        <p14:creationId xmlns:p14="http://schemas.microsoft.com/office/powerpoint/2010/main" val="3844922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Contenido del proyecto de ley </a:t>
            </a:r>
            <a:endParaRPr lang="es-CL" dirty="0"/>
          </a:p>
        </p:txBody>
      </p:sp>
      <p:sp>
        <p:nvSpPr>
          <p:cNvPr id="3" name="Marcador de contenido 2"/>
          <p:cNvSpPr>
            <a:spLocks noGrp="1"/>
          </p:cNvSpPr>
          <p:nvPr>
            <p:ph sz="quarter" idx="13"/>
          </p:nvPr>
        </p:nvSpPr>
        <p:spPr/>
        <p:txBody>
          <a:bodyPr>
            <a:normAutofit/>
          </a:bodyPr>
          <a:lstStyle/>
          <a:p>
            <a:r>
              <a:rPr lang="es-CL" dirty="0"/>
              <a:t>CREA EL BENEFICIO SOCIAL DE EDUCACIÓN </a:t>
            </a:r>
            <a:r>
              <a:rPr lang="es-CL" dirty="0" smtClean="0"/>
              <a:t>PARVULARIA </a:t>
            </a:r>
            <a:r>
              <a:rPr lang="es-CL" dirty="0"/>
              <a:t>EN NIVEL DE SALA </a:t>
            </a:r>
            <a:r>
              <a:rPr lang="es-CL" dirty="0" smtClean="0"/>
              <a:t>CUNA FINANCIADO </a:t>
            </a:r>
            <a:r>
              <a:rPr lang="es-CL" dirty="0"/>
              <a:t>POR UN FONDO </a:t>
            </a:r>
            <a:r>
              <a:rPr lang="es-CL" dirty="0" smtClean="0"/>
              <a:t>SOLIDARIO</a:t>
            </a:r>
          </a:p>
          <a:p>
            <a:pPr marL="0" indent="0">
              <a:buNone/>
            </a:pPr>
            <a:r>
              <a:rPr lang="es-CL" dirty="0" smtClean="0"/>
              <a:t>Beneficio </a:t>
            </a:r>
            <a:r>
              <a:rPr lang="es-CL" dirty="0"/>
              <a:t>Social de Educación Parvularia en Nivel de Sala </a:t>
            </a:r>
            <a:r>
              <a:rPr lang="es-CL" dirty="0" smtClean="0"/>
              <a:t>Cuna, </a:t>
            </a:r>
            <a:r>
              <a:rPr lang="es-CL" dirty="0"/>
              <a:t>cuya regulación y fiscalización corresponderá a la Superintendencia de Pensiones, </a:t>
            </a:r>
            <a:r>
              <a:rPr lang="es-CL" dirty="0" smtClean="0"/>
              <a:t>sin </a:t>
            </a:r>
            <a:r>
              <a:rPr lang="es-CL" dirty="0"/>
              <a:t>perjuicio de las competencias que correspondan a otros organismos fiscalizadores.</a:t>
            </a:r>
          </a:p>
          <a:p>
            <a:pPr marL="0" indent="0">
              <a:buNone/>
            </a:pPr>
            <a:r>
              <a:rPr lang="es-CL" dirty="0" smtClean="0"/>
              <a:t>El </a:t>
            </a:r>
            <a:r>
              <a:rPr lang="es-CL" dirty="0"/>
              <a:t>Beneficio será administrado por una sociedad anónima denominada Sociedad Administradora del Fondo de Sala </a:t>
            </a:r>
            <a:r>
              <a:rPr lang="es-CL" dirty="0" smtClean="0"/>
              <a:t>Cuna</a:t>
            </a:r>
            <a:endParaRPr lang="es-CL" dirty="0"/>
          </a:p>
          <a:p>
            <a:endParaRPr lang="es-CL" dirty="0"/>
          </a:p>
          <a:p>
            <a:endParaRPr lang="es-CL" dirty="0"/>
          </a:p>
        </p:txBody>
      </p:sp>
    </p:spTree>
    <p:extLst>
      <p:ext uri="{BB962C8B-B14F-4D97-AF65-F5344CB8AC3E}">
        <p14:creationId xmlns:p14="http://schemas.microsoft.com/office/powerpoint/2010/main" val="3248074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Del Régimen del Beneficio</a:t>
            </a:r>
          </a:p>
        </p:txBody>
      </p:sp>
      <p:sp>
        <p:nvSpPr>
          <p:cNvPr id="3" name="Marcador de contenido 2"/>
          <p:cNvSpPr>
            <a:spLocks noGrp="1"/>
          </p:cNvSpPr>
          <p:nvPr>
            <p:ph sz="quarter" idx="13"/>
          </p:nvPr>
        </p:nvSpPr>
        <p:spPr>
          <a:xfrm>
            <a:off x="913774" y="2367092"/>
            <a:ext cx="10363826" cy="4394316"/>
          </a:xfrm>
        </p:spPr>
        <p:txBody>
          <a:bodyPr>
            <a:normAutofit fontScale="92500" lnSpcReduction="10000"/>
          </a:bodyPr>
          <a:lstStyle/>
          <a:p>
            <a:r>
              <a:rPr lang="es-CL" b="1" u="sng" dirty="0" smtClean="0"/>
              <a:t>Beneficiarios</a:t>
            </a:r>
          </a:p>
          <a:p>
            <a:r>
              <a:rPr lang="es-CL" dirty="0" smtClean="0"/>
              <a:t>a)	La madre trabajadora de un niño o niña menor de dos años;</a:t>
            </a:r>
          </a:p>
          <a:p>
            <a:r>
              <a:rPr lang="es-CL" dirty="0" smtClean="0"/>
              <a:t>b</a:t>
            </a:r>
            <a:r>
              <a:rPr lang="es-CL" dirty="0"/>
              <a:t>)	El padre trabajador de un niño o niña menor de dos años y que tenga el cuidado personal de manera exclusiva;  </a:t>
            </a:r>
          </a:p>
          <a:p>
            <a:r>
              <a:rPr lang="es-CL" dirty="0"/>
              <a:t>c)	El trabajador al que, por sentencia judicial, se le haya confiado el cuidado personal de un niño o niña menor de dos años. </a:t>
            </a:r>
          </a:p>
          <a:p>
            <a:pPr marL="0" indent="0">
              <a:buNone/>
            </a:pPr>
            <a:r>
              <a:rPr lang="es-CL" dirty="0"/>
              <a:t>En el caso de la letra a), el padre del niño o niña menor de dos años podrá solicitar el Beneficio en representación de la madre </a:t>
            </a:r>
            <a:r>
              <a:rPr lang="es-CL" dirty="0" smtClean="0"/>
              <a:t>beneficiaria. </a:t>
            </a:r>
          </a:p>
          <a:p>
            <a:pPr marL="0" indent="0">
              <a:buNone/>
            </a:pPr>
            <a:r>
              <a:rPr lang="es-CL" dirty="0"/>
              <a:t>Tendrán derecho al Beneficio los trabajadores señalados </a:t>
            </a:r>
            <a:r>
              <a:rPr lang="es-CL" dirty="0" smtClean="0"/>
              <a:t>que </a:t>
            </a:r>
            <a:r>
              <a:rPr lang="es-CL" dirty="0"/>
              <a:t>sean dependientes del sector privado o sean trabajadores independientes que cumplan los requisitos establecidos en la presente ley.</a:t>
            </a:r>
          </a:p>
        </p:txBody>
      </p:sp>
    </p:spTree>
    <p:extLst>
      <p:ext uri="{BB962C8B-B14F-4D97-AF65-F5344CB8AC3E}">
        <p14:creationId xmlns:p14="http://schemas.microsoft.com/office/powerpoint/2010/main" val="724959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Requisitos Para </a:t>
            </a:r>
            <a:r>
              <a:rPr lang="es-CL" dirty="0"/>
              <a:t>acceder a las prestaciones del Beneficio</a:t>
            </a:r>
          </a:p>
        </p:txBody>
      </p:sp>
      <p:sp>
        <p:nvSpPr>
          <p:cNvPr id="3" name="Marcador de contenido 2"/>
          <p:cNvSpPr>
            <a:spLocks noGrp="1"/>
          </p:cNvSpPr>
          <p:nvPr>
            <p:ph sz="quarter" idx="13"/>
          </p:nvPr>
        </p:nvSpPr>
        <p:spPr/>
        <p:txBody>
          <a:bodyPr/>
          <a:lstStyle/>
          <a:p>
            <a:r>
              <a:rPr lang="es-CL" dirty="0" smtClean="0"/>
              <a:t>a) Ser </a:t>
            </a:r>
            <a:r>
              <a:rPr lang="es-CL" dirty="0"/>
              <a:t>trabajador dependiente a la fecha de la solicitud de acceso al Beneficio. </a:t>
            </a:r>
          </a:p>
          <a:p>
            <a:r>
              <a:rPr lang="es-CL" dirty="0"/>
              <a:t>b) En el caso de trabajadores independientes registrar afiliación al sistema previsional con un mínimo de un año, y registrar 6 o más cotizaciones previsionales, continuas o discontinuas, dentro de los 12 meses anteriores a la fecha de la solicitud de acceso al Beneficio, y estar al día en el pago de dichas cotizaciones, entendiendo por esto el haber pagado las cotizaciones el mes anterior a la solicitud del beneficio.</a:t>
            </a:r>
          </a:p>
          <a:p>
            <a:endParaRPr lang="es-CL" dirty="0"/>
          </a:p>
        </p:txBody>
      </p:sp>
    </p:spTree>
    <p:extLst>
      <p:ext uri="{BB962C8B-B14F-4D97-AF65-F5344CB8AC3E}">
        <p14:creationId xmlns:p14="http://schemas.microsoft.com/office/powerpoint/2010/main" val="2006570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Verificación requisitos y condiciones</a:t>
            </a:r>
          </a:p>
        </p:txBody>
      </p:sp>
      <p:sp>
        <p:nvSpPr>
          <p:cNvPr id="3" name="Marcador de contenido 2"/>
          <p:cNvSpPr>
            <a:spLocks noGrp="1"/>
          </p:cNvSpPr>
          <p:nvPr>
            <p:ph sz="quarter" idx="13"/>
          </p:nvPr>
        </p:nvSpPr>
        <p:spPr/>
        <p:txBody>
          <a:bodyPr/>
          <a:lstStyle/>
          <a:p>
            <a:r>
              <a:rPr lang="es-CL" dirty="0"/>
              <a:t>La Sociedad Administradora deberá verificar el cumplimiento de los requisitos y condiciones establecidas en la presente ley que habilitan al trabajador a tener acceso al Beneficio. </a:t>
            </a:r>
          </a:p>
          <a:p>
            <a:endParaRPr lang="es-CL" dirty="0"/>
          </a:p>
          <a:p>
            <a:r>
              <a:rPr lang="es-CL" dirty="0"/>
              <a:t>Mientras no se acredite el cumplimiento de los requisitos que hacen procedente el Beneficio, la Sociedad Administradora no podrá efectuar los pagos del mismo.</a:t>
            </a:r>
          </a:p>
          <a:p>
            <a:endParaRPr lang="es-CL" dirty="0"/>
          </a:p>
        </p:txBody>
      </p:sp>
    </p:spTree>
    <p:extLst>
      <p:ext uri="{BB962C8B-B14F-4D97-AF65-F5344CB8AC3E}">
        <p14:creationId xmlns:p14="http://schemas.microsoft.com/office/powerpoint/2010/main" val="3793380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MONTO del </a:t>
            </a:r>
            <a:r>
              <a:rPr lang="es-CL" dirty="0"/>
              <a:t>Beneficio</a:t>
            </a:r>
          </a:p>
        </p:txBody>
      </p:sp>
      <p:sp>
        <p:nvSpPr>
          <p:cNvPr id="3" name="Marcador de contenido 2"/>
          <p:cNvSpPr>
            <a:spLocks noGrp="1"/>
          </p:cNvSpPr>
          <p:nvPr>
            <p:ph sz="quarter" idx="13"/>
          </p:nvPr>
        </p:nvSpPr>
        <p:spPr/>
        <p:txBody>
          <a:bodyPr>
            <a:normAutofit fontScale="85000" lnSpcReduction="20000"/>
          </a:bodyPr>
          <a:lstStyle/>
          <a:p>
            <a:r>
              <a:rPr lang="es-CL" dirty="0"/>
              <a:t>Monto del Beneficio. El Beneficio será mensual y su monto será de hasta 5,14 Unidades Tributarias Mensuales para el pago del establecimiento de educación parvularia, </a:t>
            </a:r>
            <a:r>
              <a:rPr lang="es-CL" dirty="0" smtClean="0"/>
              <a:t>que </a:t>
            </a:r>
            <a:r>
              <a:rPr lang="es-CL" dirty="0"/>
              <a:t>elija el </a:t>
            </a:r>
            <a:r>
              <a:rPr lang="es-CL" dirty="0" smtClean="0"/>
              <a:t>trabajador. </a:t>
            </a:r>
            <a:endParaRPr lang="es-CL" dirty="0"/>
          </a:p>
          <a:p>
            <a:r>
              <a:rPr lang="es-CL" dirty="0"/>
              <a:t>En caso que dicho pago deba realizarse a un establecimiento de educación parvularia financiados por la Junta Nacional de Jardines Infantiles vía transferencia de fondos, al monto indicado en el </a:t>
            </a:r>
            <a:r>
              <a:rPr lang="es-CL" dirty="0" smtClean="0"/>
              <a:t>le </a:t>
            </a:r>
            <a:r>
              <a:rPr lang="es-CL" dirty="0"/>
              <a:t>será descontada la suma mensual correspondiente a la asignación regulada por el artículo 3° de la ley 20.905 y la correspondiente al programa de alimentación de la Junta Nacional de Auxilio Escolar y Becas. </a:t>
            </a:r>
          </a:p>
          <a:p>
            <a:r>
              <a:rPr lang="es-CL" dirty="0"/>
              <a:t>Asimismo, el Beneficio incluirá el pago de una matrícula de hasta el mismo valor, por una sola vez en un año calendario, respecto de cada niño menor de dos años que haga uso del Beneficio, según corresponda. </a:t>
            </a:r>
          </a:p>
          <a:p>
            <a:endParaRPr lang="es-CL" dirty="0"/>
          </a:p>
        </p:txBody>
      </p:sp>
    </p:spTree>
    <p:extLst>
      <p:ext uri="{BB962C8B-B14F-4D97-AF65-F5344CB8AC3E}">
        <p14:creationId xmlns:p14="http://schemas.microsoft.com/office/powerpoint/2010/main" val="556284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Pago del Beneficio</a:t>
            </a:r>
          </a:p>
        </p:txBody>
      </p:sp>
      <p:sp>
        <p:nvSpPr>
          <p:cNvPr id="3" name="Marcador de contenido 2"/>
          <p:cNvSpPr>
            <a:spLocks noGrp="1"/>
          </p:cNvSpPr>
          <p:nvPr>
            <p:ph sz="quarter" idx="13"/>
          </p:nvPr>
        </p:nvSpPr>
        <p:spPr/>
        <p:txBody>
          <a:bodyPr/>
          <a:lstStyle/>
          <a:p>
            <a:pPr marL="0" indent="0">
              <a:buNone/>
            </a:pPr>
            <a:r>
              <a:rPr lang="es-CL" dirty="0"/>
              <a:t>El monto del Beneficio será pagado directamente por la </a:t>
            </a:r>
            <a:r>
              <a:rPr lang="es-CL" dirty="0" smtClean="0"/>
              <a:t>Sociedad Administradora </a:t>
            </a:r>
            <a:r>
              <a:rPr lang="es-CL" dirty="0"/>
              <a:t>al Establecimiento, en caso que el menor de dos años asista a:  </a:t>
            </a:r>
          </a:p>
          <a:p>
            <a:r>
              <a:rPr lang="es-CL" dirty="0"/>
              <a:t>a)	Establecimientos privados que no reciban financiamiento o aporte estatal;</a:t>
            </a:r>
          </a:p>
          <a:p>
            <a:r>
              <a:rPr lang="es-CL" dirty="0"/>
              <a:t>b)	Establecimientos de educación parvularia financiados por la Junta Nacional de Jardines Infantiles vía transferencia de fondos, únicamente respecto del niño o niña menor de dos años hijo o hija de los Beneficiarios.</a:t>
            </a:r>
          </a:p>
          <a:p>
            <a:endParaRPr lang="es-CL" dirty="0"/>
          </a:p>
        </p:txBody>
      </p:sp>
    </p:spTree>
    <p:extLst>
      <p:ext uri="{BB962C8B-B14F-4D97-AF65-F5344CB8AC3E}">
        <p14:creationId xmlns:p14="http://schemas.microsoft.com/office/powerpoint/2010/main" val="3991540635"/>
      </p:ext>
    </p:extLst>
  </p:cSld>
  <p:clrMapOvr>
    <a:masterClrMapping/>
  </p:clrMapOvr>
</p:sld>
</file>

<file path=ppt/theme/theme1.xml><?xml version="1.0" encoding="utf-8"?>
<a:theme xmlns:a="http://schemas.openxmlformats.org/drawingml/2006/main" name="Gota">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xmlns=""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Gota</Template>
  <TotalTime>138</TotalTime>
  <Words>2915</Words>
  <Application>Microsoft Office PowerPoint</Application>
  <PresentationFormat>Personalizado</PresentationFormat>
  <Paragraphs>173</Paragraphs>
  <Slides>35</Slides>
  <Notes>0</Notes>
  <HiddenSlides>0</HiddenSlides>
  <MMClips>0</MMClips>
  <ScaleCrop>false</ScaleCrop>
  <HeadingPairs>
    <vt:vector size="4" baseType="variant">
      <vt:variant>
        <vt:lpstr>Tema</vt:lpstr>
      </vt:variant>
      <vt:variant>
        <vt:i4>1</vt:i4>
      </vt:variant>
      <vt:variant>
        <vt:lpstr>Títulos de diapositiva</vt:lpstr>
      </vt:variant>
      <vt:variant>
        <vt:i4>35</vt:i4>
      </vt:variant>
    </vt:vector>
  </HeadingPairs>
  <TitlesOfParts>
    <vt:vector size="36" baseType="lpstr">
      <vt:lpstr>Gota</vt:lpstr>
      <vt:lpstr>“Proyecto de ley que crea el beneficio social de educación en el nivel de sala cuna, financiado por un fondo solidario.”   Boletín N° 12.026-13 </vt:lpstr>
      <vt:lpstr>Estado actual del proyecto </vt:lpstr>
      <vt:lpstr>Objeto del proyecto de ley </vt:lpstr>
      <vt:lpstr>Contenido del proyecto de ley </vt:lpstr>
      <vt:lpstr>Del Régimen del Beneficio</vt:lpstr>
      <vt:lpstr>Requisitos Para acceder a las prestaciones del Beneficio</vt:lpstr>
      <vt:lpstr>Verificación requisitos y condiciones</vt:lpstr>
      <vt:lpstr>MONTO del Beneficio</vt:lpstr>
      <vt:lpstr>Pago del Beneficio</vt:lpstr>
      <vt:lpstr>Pago conforme a jornada laboral del trabajador</vt:lpstr>
      <vt:lpstr>Procedimiento de Solicitud del Beneficio</vt:lpstr>
      <vt:lpstr>Devengo de las prestaciones del Beneficio</vt:lpstr>
      <vt:lpstr>Registro de establecimientos y registro de asistencia.</vt:lpstr>
      <vt:lpstr>De la Suspensión y Extinción de las Prestaciones del Beneficio   </vt:lpstr>
      <vt:lpstr>De la Suspensión y Extinción de las Prestaciones del Beneficio</vt:lpstr>
      <vt:lpstr>Del Financiamiento del Fondo Solidario del Beneficio Social de Educación Parvularia en Nivel de Sala Cuna </vt:lpstr>
      <vt:lpstr>Financiamiento del Fondo</vt:lpstr>
      <vt:lpstr>Inversión Recursos del Fondo</vt:lpstr>
      <vt:lpstr>Inversión Recursos del Fondo</vt:lpstr>
      <vt:lpstr>De la Administración del Beneficio Social de Educación Parvularia en Nivel de Sala Cuna y del Fondo </vt:lpstr>
      <vt:lpstr>Duración de la Sociedad Administradora</vt:lpstr>
      <vt:lpstr>Retribución Sociedad Administradora </vt:lpstr>
      <vt:lpstr>La cotización constituye gastos y no es constitutiva de renta</vt:lpstr>
      <vt:lpstr>De la Licitación de la Administración del Beneficio y del Fondo Beneficio Social en Nivel de Sala Cuna</vt:lpstr>
      <vt:lpstr>Postulantes Licitación Pública</vt:lpstr>
      <vt:lpstr>De las Bases de Datos y del Tratamiento de la Información</vt:lpstr>
      <vt:lpstr>De la Fiscalización y Sanciones</vt:lpstr>
      <vt:lpstr>  MODIFICACIONES AL CÓDIGO DEL TRABAJO </vt:lpstr>
      <vt:lpstr>MODIFICACIONES AL CÓDIGO DEL TRABAJO</vt:lpstr>
      <vt:lpstr>MODIFICACIONES AL CÓDIGO DEL TRABAJO</vt:lpstr>
      <vt:lpstr>Boletín N° 11.671-13  </vt:lpstr>
      <vt:lpstr>Boletín N° 11.655-13 </vt:lpstr>
      <vt:lpstr>Boletín N° 11.655-13</vt:lpstr>
      <vt:lpstr>Boletín N° 11.655-13</vt:lpstr>
      <vt:lpstr>Boletín N° 11.655-13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“Proyecto de ley que crea el beneficio social de educación en el nivel de sala cuna, financiado por un fondo solidario.”   Boletín N° 12.026-13</dc:title>
  <dc:creator>Makarena Garcia</dc:creator>
  <cp:lastModifiedBy>Carolina</cp:lastModifiedBy>
  <cp:revision>15</cp:revision>
  <dcterms:created xsi:type="dcterms:W3CDTF">2019-03-15T02:01:16Z</dcterms:created>
  <dcterms:modified xsi:type="dcterms:W3CDTF">2019-03-14T20:02:01Z</dcterms:modified>
</cp:coreProperties>
</file>