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3"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694"/>
  </p:normalViewPr>
  <p:slideViewPr>
    <p:cSldViewPr snapToGrid="0" snapToObjects="1">
      <p:cViewPr>
        <p:scale>
          <a:sx n="80" d="100"/>
          <a:sy n="80" d="100"/>
        </p:scale>
        <p:origin x="-234"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F7FC25-1074-A94F-9A19-6D43D5734861}" type="datetimeFigureOut">
              <a:rPr lang="es-CL" smtClean="0"/>
              <a:t>05-08-2020</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B352D1-CDC1-B04C-8A1B-D70E5EACFB0A}" type="slidenum">
              <a:rPr lang="es-CL" smtClean="0"/>
              <a:t>‹Nº›</a:t>
            </a:fld>
            <a:endParaRPr lang="es-CL"/>
          </a:p>
        </p:txBody>
      </p:sp>
    </p:spTree>
    <p:extLst>
      <p:ext uri="{BB962C8B-B14F-4D97-AF65-F5344CB8AC3E}">
        <p14:creationId xmlns:p14="http://schemas.microsoft.com/office/powerpoint/2010/main" val="4201936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8/5/2020</a:t>
            </a:fld>
            <a:endParaRPr lang="en-US" dirty="0"/>
          </a:p>
        </p:txBody>
      </p:sp>
      <p:sp>
        <p:nvSpPr>
          <p:cNvPr id="9" name="Footer Placeholder 8">
            <a:extLst>
              <a:ext uri="{FF2B5EF4-FFF2-40B4-BE49-F238E27FC236}">
                <a16:creationId xmlns=""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2205901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8/5/2020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2727121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8/5/2020</a:t>
            </a:fld>
            <a:endParaRPr lang="en-US" dirty="0"/>
          </a:p>
        </p:txBody>
      </p:sp>
      <p:sp>
        <p:nvSpPr>
          <p:cNvPr id="12" name="Footer Placeholder 11">
            <a:extLst>
              <a:ext uri="{FF2B5EF4-FFF2-40B4-BE49-F238E27FC236}">
                <a16:creationId xmlns=""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2716822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8/5/2020</a:t>
            </a:fld>
            <a:endParaRPr lang="en-US" dirty="0"/>
          </a:p>
        </p:txBody>
      </p:sp>
      <p:sp>
        <p:nvSpPr>
          <p:cNvPr id="9" name="Footer Placeholder 8">
            <a:extLst>
              <a:ext uri="{FF2B5EF4-FFF2-40B4-BE49-F238E27FC236}">
                <a16:creationId xmlns=""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52343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8/5/2020</a:t>
            </a:fld>
            <a:endParaRPr lang="en-US" dirty="0"/>
          </a:p>
        </p:txBody>
      </p:sp>
      <p:sp>
        <p:nvSpPr>
          <p:cNvPr id="9" name="Footer Placeholder 8">
            <a:extLst>
              <a:ext uri="{FF2B5EF4-FFF2-40B4-BE49-F238E27FC236}">
                <a16:creationId xmlns=""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442762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8/5/2020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3588133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8/5/2020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181831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8/5/2020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226048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8/5/2020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2391832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8/5/2020</a:t>
            </a:fld>
            <a:endParaRPr lang="en-US" dirty="0"/>
          </a:p>
        </p:txBody>
      </p:sp>
      <p:sp>
        <p:nvSpPr>
          <p:cNvPr id="10" name="Footer Placeholder 9">
            <a:extLst>
              <a:ext uri="{FF2B5EF4-FFF2-40B4-BE49-F238E27FC236}">
                <a16:creationId xmlns=""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‹Nº›</a:t>
            </a:fld>
            <a:endParaRPr lang="en-US" dirty="0"/>
          </a:p>
        </p:txBody>
      </p:sp>
    </p:spTree>
    <p:extLst>
      <p:ext uri="{BB962C8B-B14F-4D97-AF65-F5344CB8AC3E}">
        <p14:creationId xmlns:p14="http://schemas.microsoft.com/office/powerpoint/2010/main" val="565894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8/5/2020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939491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8/5/2020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‹Nº›</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44565739"/>
      </p:ext>
    </p:extLst>
  </p:cSld>
  <p:clrMap bg1="lt1" tx1="dk1" bg2="lt2" tx2="dk2" accent1="accent1" accent2="accent2" accent3="accent3" accent4="accent4" accent5="accent5" accent6="accent6" hlink="hlink" folHlink="folHlink"/>
  <p:sldLayoutIdLst>
    <p:sldLayoutId id="2147483662" r:id="rId1"/>
    <p:sldLayoutId id="2147483677" r:id="rId2"/>
    <p:sldLayoutId id="2147483664" r:id="rId3"/>
    <p:sldLayoutId id="2147483665" r:id="rId4"/>
    <p:sldLayoutId id="2147483676" r:id="rId5"/>
    <p:sldLayoutId id="2147483672" r:id="rId6"/>
    <p:sldLayoutId id="2147483675" r:id="rId7"/>
    <p:sldLayoutId id="2147483674" r:id="rId8"/>
    <p:sldLayoutId id="2147483669" r:id="rId9"/>
    <p:sldLayoutId id="2147483671" r:id="rId10"/>
    <p:sldLayoutId id="2147483670" r:id="rId11"/>
  </p:sldLayoutIdLst>
  <p:hf sldNum="0" hdr="0" ftr="0" dt="0"/>
  <p:txStyles>
    <p:titleStyle>
      <a:lvl1pPr algn="l" defTabSz="457200" rtl="0" eaLnBrk="1" latinLnBrk="0" hangingPunct="1">
        <a:lnSpc>
          <a:spcPct val="100000"/>
        </a:lnSpc>
        <a:spcBef>
          <a:spcPct val="0"/>
        </a:spcBef>
        <a:buNone/>
        <a:defRPr sz="26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hyperlink" Target="about:blank" TargetMode="External"/><Relationship Id="rId3" Type="http://schemas.openxmlformats.org/officeDocument/2006/relationships/hyperlink" Target="about:blank" TargetMode="External"/><Relationship Id="rId7" Type="http://schemas.openxmlformats.org/officeDocument/2006/relationships/hyperlink" Target="about:blank" TargetMode="External"/><Relationship Id="rId12" Type="http://schemas.openxmlformats.org/officeDocument/2006/relationships/hyperlink" Target="about:blank" TargetMode="External"/><Relationship Id="rId2" Type="http://schemas.openxmlformats.org/officeDocument/2006/relationships/hyperlink" Target="about:blank" TargetMode="External"/><Relationship Id="rId1" Type="http://schemas.openxmlformats.org/officeDocument/2006/relationships/slideLayout" Target="../slideLayouts/slideLayout6.xml"/><Relationship Id="rId6" Type="http://schemas.openxmlformats.org/officeDocument/2006/relationships/hyperlink" Target="about:blank" TargetMode="External"/><Relationship Id="rId11" Type="http://schemas.openxmlformats.org/officeDocument/2006/relationships/hyperlink" Target="about:blank" TargetMode="External"/><Relationship Id="rId5" Type="http://schemas.openxmlformats.org/officeDocument/2006/relationships/hyperlink" Target="about:blank" TargetMode="External"/><Relationship Id="rId10" Type="http://schemas.openxmlformats.org/officeDocument/2006/relationships/hyperlink" Target="about:blank" TargetMode="External"/><Relationship Id="rId4" Type="http://schemas.openxmlformats.org/officeDocument/2006/relationships/hyperlink" Target="about:blank" TargetMode="External"/><Relationship Id="rId9" Type="http://schemas.openxmlformats.org/officeDocument/2006/relationships/hyperlink" Target="about:blank"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 xmlns:a16="http://schemas.microsoft.com/office/drawing/2014/main" id="{26B4480E-B7FF-4481-890E-043A69AE6FE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 xmlns:a16="http://schemas.microsoft.com/office/drawing/2014/main" id="{8C2840C6-6494-4E12-A428-2012DA7DDF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14059" y="457200"/>
            <a:ext cx="5010912" cy="9144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 xmlns:a16="http://schemas.microsoft.com/office/drawing/2014/main" id="{8CF5084D-B617-4011-8406-A93B6472318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15583" y="608797"/>
            <a:ext cx="5009388" cy="5781768"/>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ítulo 1">
            <a:extLst>
              <a:ext uri="{FF2B5EF4-FFF2-40B4-BE49-F238E27FC236}">
                <a16:creationId xmlns="" xmlns:a16="http://schemas.microsoft.com/office/drawing/2014/main" id="{B4CD498A-5745-C143-B111-5D6AB1A8C8B9}"/>
              </a:ext>
            </a:extLst>
          </p:cNvPr>
          <p:cNvSpPr>
            <a:spLocks noGrp="1"/>
          </p:cNvSpPr>
          <p:nvPr>
            <p:ph type="ctrTitle"/>
          </p:nvPr>
        </p:nvSpPr>
        <p:spPr>
          <a:xfrm>
            <a:off x="781872" y="1204126"/>
            <a:ext cx="4476811" cy="3358833"/>
          </a:xfrm>
        </p:spPr>
        <p:txBody>
          <a:bodyPr>
            <a:normAutofit/>
          </a:bodyPr>
          <a:lstStyle/>
          <a:p>
            <a:r>
              <a:rPr lang="es-CL" sz="4000" dirty="0" smtClean="0">
                <a:solidFill>
                  <a:srgbClr val="FFFFFF"/>
                </a:solidFill>
              </a:rPr>
              <a:t>Incentivo a retiro</a:t>
            </a:r>
            <a:br>
              <a:rPr lang="es-CL" sz="4000" dirty="0" smtClean="0">
                <a:solidFill>
                  <a:srgbClr val="FFFFFF"/>
                </a:solidFill>
              </a:rPr>
            </a:br>
            <a:r>
              <a:rPr lang="es-CL" sz="4000" dirty="0" smtClean="0">
                <a:solidFill>
                  <a:srgbClr val="FFFFFF"/>
                </a:solidFill>
              </a:rPr>
              <a:t>federación cuarta región</a:t>
            </a:r>
            <a:endParaRPr lang="es-CL" sz="4000" dirty="0">
              <a:solidFill>
                <a:srgbClr val="FFFFFF"/>
              </a:solidFill>
            </a:endParaRPr>
          </a:p>
        </p:txBody>
      </p:sp>
      <p:sp>
        <p:nvSpPr>
          <p:cNvPr id="3" name="Subtítulo 2">
            <a:extLst>
              <a:ext uri="{FF2B5EF4-FFF2-40B4-BE49-F238E27FC236}">
                <a16:creationId xmlns="" xmlns:a16="http://schemas.microsoft.com/office/drawing/2014/main" id="{B54D4615-8D81-884D-86B6-D50CB62C04B0}"/>
              </a:ext>
            </a:extLst>
          </p:cNvPr>
          <p:cNvSpPr>
            <a:spLocks noGrp="1"/>
          </p:cNvSpPr>
          <p:nvPr>
            <p:ph type="subTitle" idx="1"/>
          </p:nvPr>
        </p:nvSpPr>
        <p:spPr>
          <a:xfrm>
            <a:off x="781872" y="4659086"/>
            <a:ext cx="4476811" cy="1225247"/>
          </a:xfrm>
        </p:spPr>
        <p:txBody>
          <a:bodyPr>
            <a:normAutofit fontScale="92500" lnSpcReduction="20000"/>
          </a:bodyPr>
          <a:lstStyle/>
          <a:p>
            <a:r>
              <a:rPr lang="es-CL" dirty="0" smtClean="0">
                <a:solidFill>
                  <a:srgbClr val="FFFFFF">
                    <a:alpha val="75000"/>
                  </a:srgbClr>
                </a:solidFill>
              </a:rPr>
              <a:t>Comisión pensionados</a:t>
            </a:r>
          </a:p>
          <a:p>
            <a:r>
              <a:rPr lang="es-CL" dirty="0" smtClean="0">
                <a:solidFill>
                  <a:srgbClr val="FFFFFF">
                    <a:alpha val="75000"/>
                  </a:srgbClr>
                </a:solidFill>
              </a:rPr>
              <a:t>Eladio espejo vega</a:t>
            </a:r>
            <a:endParaRPr lang="es-CL" dirty="0">
              <a:solidFill>
                <a:srgbClr val="FFFFFF">
                  <a:alpha val="75000"/>
                </a:srgbClr>
              </a:solidFill>
            </a:endParaRPr>
          </a:p>
          <a:p>
            <a:r>
              <a:rPr lang="es-CL" dirty="0">
                <a:solidFill>
                  <a:srgbClr val="FFFFFF">
                    <a:alpha val="75000"/>
                  </a:srgbClr>
                </a:solidFill>
              </a:rPr>
              <a:t>Federación de funcionarios de salud municipal región de coquimbo</a:t>
            </a:r>
          </a:p>
        </p:txBody>
      </p:sp>
      <p:pic>
        <p:nvPicPr>
          <p:cNvPr id="6" name="Imagen 5" descr="Imagen que contiene dibujo&#10;&#10;Descripción generada automáticamente">
            <a:extLst>
              <a:ext uri="{FF2B5EF4-FFF2-40B4-BE49-F238E27FC236}">
                <a16:creationId xmlns="" xmlns:a16="http://schemas.microsoft.com/office/drawing/2014/main" id="{E21BFAA4-712F-6845-88C3-C6B9B4928A12}"/>
              </a:ext>
            </a:extLst>
          </p:cNvPr>
          <p:cNvPicPr>
            <a:picLocks noChangeAspect="1"/>
          </p:cNvPicPr>
          <p:nvPr/>
        </p:nvPicPr>
        <p:blipFill>
          <a:blip r:embed="rId2"/>
          <a:stretch>
            <a:fillRect/>
          </a:stretch>
        </p:blipFill>
        <p:spPr>
          <a:xfrm>
            <a:off x="5976211" y="1918501"/>
            <a:ext cx="5433917" cy="2431677"/>
          </a:xfrm>
          <a:prstGeom prst="rect">
            <a:avLst/>
          </a:prstGeom>
        </p:spPr>
      </p:pic>
      <p:grpSp>
        <p:nvGrpSpPr>
          <p:cNvPr id="14" name="Grupo 13">
            <a:extLst>
              <a:ext uri="{FF2B5EF4-FFF2-40B4-BE49-F238E27FC236}">
                <a16:creationId xmlns="" xmlns:a16="http://schemas.microsoft.com/office/drawing/2014/main" id="{07ABC091-2D02-9A46-AD4D-0501058EE7BD}"/>
              </a:ext>
            </a:extLst>
          </p:cNvPr>
          <p:cNvGrpSpPr/>
          <p:nvPr/>
        </p:nvGrpSpPr>
        <p:grpSpPr>
          <a:xfrm>
            <a:off x="6415877" y="4947681"/>
            <a:ext cx="4445658" cy="1351772"/>
            <a:chOff x="6415877" y="4947681"/>
            <a:chExt cx="4445658" cy="1351772"/>
          </a:xfrm>
        </p:grpSpPr>
        <p:pic>
          <p:nvPicPr>
            <p:cNvPr id="10" name="Imagen 9" descr="Imagen que contiene dibujo, teclado&#10;&#10;Descripción generada automáticamente">
              <a:extLst>
                <a:ext uri="{FF2B5EF4-FFF2-40B4-BE49-F238E27FC236}">
                  <a16:creationId xmlns="" xmlns:a16="http://schemas.microsoft.com/office/drawing/2014/main" id="{9F6F4AA2-93A5-4C40-9C8B-F7E07F81EC22}"/>
                </a:ext>
              </a:extLst>
            </p:cNvPr>
            <p:cNvPicPr>
              <a:picLocks noChangeAspect="1"/>
            </p:cNvPicPr>
            <p:nvPr/>
          </p:nvPicPr>
          <p:blipFill rotWithShape="1">
            <a:blip r:embed="rId3"/>
            <a:srcRect l="5098" r="28244" b="44581"/>
            <a:stretch/>
          </p:blipFill>
          <p:spPr>
            <a:xfrm rot="5400000">
              <a:off x="5991145" y="5372413"/>
              <a:ext cx="1351772" cy="502308"/>
            </a:xfrm>
            <a:prstGeom prst="rect">
              <a:avLst/>
            </a:prstGeom>
            <a:effectLst>
              <a:softEdge rad="76200"/>
            </a:effectLst>
          </p:spPr>
        </p:pic>
        <p:sp>
          <p:nvSpPr>
            <p:cNvPr id="12" name="CuadroTexto 11">
              <a:extLst>
                <a:ext uri="{FF2B5EF4-FFF2-40B4-BE49-F238E27FC236}">
                  <a16:creationId xmlns="" xmlns:a16="http://schemas.microsoft.com/office/drawing/2014/main" id="{A6800C9B-15E7-174D-8712-493A0AFCA7FE}"/>
                </a:ext>
              </a:extLst>
            </p:cNvPr>
            <p:cNvSpPr txBox="1"/>
            <p:nvPr/>
          </p:nvSpPr>
          <p:spPr>
            <a:xfrm>
              <a:off x="6918185" y="5038792"/>
              <a:ext cx="3943350" cy="1169551"/>
            </a:xfrm>
            <a:prstGeom prst="rect">
              <a:avLst/>
            </a:prstGeom>
            <a:noFill/>
          </p:spPr>
          <p:txBody>
            <a:bodyPr wrap="square" rtlCol="0">
              <a:spAutoFit/>
            </a:bodyPr>
            <a:lstStyle/>
            <a:p>
              <a:r>
                <a:rPr lang="es-CL" sz="1400" b="1" dirty="0"/>
                <a:t>@Confusam Región de Coquimbo</a:t>
              </a:r>
            </a:p>
            <a:p>
              <a:endParaRPr lang="es-CL" sz="1400" b="1" dirty="0"/>
            </a:p>
            <a:p>
              <a:r>
                <a:rPr lang="es-CL" sz="1400" b="1" dirty="0"/>
                <a:t>@Confusam Cuarta</a:t>
              </a:r>
            </a:p>
            <a:p>
              <a:endParaRPr lang="es-CL" sz="1400" b="1" dirty="0"/>
            </a:p>
            <a:p>
              <a:r>
                <a:rPr lang="es-CL" sz="1400" b="1" dirty="0"/>
                <a:t>@ConfusamC</a:t>
              </a:r>
            </a:p>
          </p:txBody>
        </p:sp>
      </p:grpSp>
    </p:spTree>
    <p:extLst>
      <p:ext uri="{BB962C8B-B14F-4D97-AF65-F5344CB8AC3E}">
        <p14:creationId xmlns:p14="http://schemas.microsoft.com/office/powerpoint/2010/main" val="69805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475AF26-7E98-9D4D-8FCC-2E8AE0B4A859}"/>
              </a:ext>
            </a:extLst>
          </p:cNvPr>
          <p:cNvSpPr>
            <a:spLocks noGrp="1"/>
          </p:cNvSpPr>
          <p:nvPr>
            <p:ph type="title"/>
          </p:nvPr>
        </p:nvSpPr>
        <p:spPr>
          <a:xfrm>
            <a:off x="670761" y="658906"/>
            <a:ext cx="11029616" cy="5565953"/>
          </a:xfrm>
        </p:spPr>
        <p:txBody>
          <a:bodyPr>
            <a:normAutofit fontScale="90000"/>
          </a:bodyPr>
          <a:lstStyle/>
          <a:p>
            <a:r>
              <a:rPr lang="es-CL" dirty="0" smtClean="0"/>
              <a:t>objetivo:</a:t>
            </a:r>
            <a:br>
              <a:rPr lang="es-CL" dirty="0" smtClean="0"/>
            </a:br>
            <a:r>
              <a:rPr lang="es-CL" dirty="0" smtClean="0"/>
              <a:t>establecer una base de datos con los registros de funcionarios que postularon al proceso de retiro voluntario 2020.</a:t>
            </a:r>
            <a:br>
              <a:rPr lang="es-CL" dirty="0" smtClean="0"/>
            </a:br>
            <a:r>
              <a:rPr lang="es-CL" dirty="0"/>
              <a:t/>
            </a:r>
            <a:br>
              <a:rPr lang="es-CL" dirty="0"/>
            </a:br>
            <a:r>
              <a:rPr lang="es-CL" dirty="0" smtClean="0"/>
              <a:t>revisión de información relevante para los funcionarios de </a:t>
            </a:r>
            <a:r>
              <a:rPr lang="es-CL" dirty="0" err="1" smtClean="0"/>
              <a:t>aps</a:t>
            </a:r>
            <a:r>
              <a:rPr lang="es-CL" dirty="0" smtClean="0"/>
              <a:t> de la región de Coquimbo en relación a; edad, genero, postulación.</a:t>
            </a:r>
            <a:br>
              <a:rPr lang="es-CL" dirty="0" smtClean="0"/>
            </a:br>
            <a:r>
              <a:rPr lang="es-CL" dirty="0"/>
              <a:t/>
            </a:r>
            <a:br>
              <a:rPr lang="es-CL" dirty="0"/>
            </a:br>
            <a:r>
              <a:rPr lang="es-CL" dirty="0" smtClean="0"/>
              <a:t>Realizar una relación entre datos obtenidos desde administración, servicio de salud y </a:t>
            </a:r>
            <a:r>
              <a:rPr lang="es-CL" dirty="0" err="1" smtClean="0"/>
              <a:t>fedfusam</a:t>
            </a:r>
            <a:r>
              <a:rPr lang="es-CL" dirty="0" smtClean="0"/>
              <a:t>.</a:t>
            </a:r>
            <a:br>
              <a:rPr lang="es-CL" dirty="0" smtClean="0"/>
            </a:br>
            <a:r>
              <a:rPr lang="es-CL" dirty="0"/>
              <a:t/>
            </a:r>
            <a:br>
              <a:rPr lang="es-CL" dirty="0"/>
            </a:br>
            <a:r>
              <a:rPr lang="es-CL" dirty="0" smtClean="0"/>
              <a:t>Informar y orientar a los socios/as de </a:t>
            </a:r>
            <a:r>
              <a:rPr lang="es-CL" dirty="0" err="1" smtClean="0"/>
              <a:t>fedfusam</a:t>
            </a:r>
            <a:r>
              <a:rPr lang="es-CL" dirty="0" smtClean="0"/>
              <a:t> Coquimbo en proceso 2020.-</a:t>
            </a:r>
            <a:br>
              <a:rPr lang="es-CL" dirty="0" smtClean="0"/>
            </a:br>
            <a:r>
              <a:rPr lang="es-CL" dirty="0"/>
              <a:t/>
            </a:r>
            <a:br>
              <a:rPr lang="es-CL" dirty="0"/>
            </a:br>
            <a:endParaRPr lang="es-CL" dirty="0"/>
          </a:p>
        </p:txBody>
      </p:sp>
      <p:grpSp>
        <p:nvGrpSpPr>
          <p:cNvPr id="12" name="Grupo 11">
            <a:extLst>
              <a:ext uri="{FF2B5EF4-FFF2-40B4-BE49-F238E27FC236}">
                <a16:creationId xmlns="" xmlns:a16="http://schemas.microsoft.com/office/drawing/2014/main" id="{88E8959B-4281-984F-B04E-449F53EC06FD}"/>
              </a:ext>
            </a:extLst>
          </p:cNvPr>
          <p:cNvGrpSpPr/>
          <p:nvPr/>
        </p:nvGrpSpPr>
        <p:grpSpPr>
          <a:xfrm>
            <a:off x="2219608" y="6281739"/>
            <a:ext cx="7727355" cy="868234"/>
            <a:chOff x="2219608" y="6281739"/>
            <a:chExt cx="7727355" cy="868234"/>
          </a:xfrm>
        </p:grpSpPr>
        <p:pic>
          <p:nvPicPr>
            <p:cNvPr id="6" name="Imagen 5" descr="Imagen que contiene dibujo, teclado&#10;&#10;Descripción generada automáticamente">
              <a:extLst>
                <a:ext uri="{FF2B5EF4-FFF2-40B4-BE49-F238E27FC236}">
                  <a16:creationId xmlns="" xmlns:a16="http://schemas.microsoft.com/office/drawing/2014/main" id="{9F6F4AA2-93A5-4C40-9C8B-F7E07F81EC22}"/>
                </a:ext>
              </a:extLst>
            </p:cNvPr>
            <p:cNvPicPr>
              <a:picLocks noChangeAspect="1"/>
            </p:cNvPicPr>
            <p:nvPr/>
          </p:nvPicPr>
          <p:blipFill rotWithShape="1">
            <a:blip r:embed="rId2"/>
            <a:srcRect l="29358" r="45639" b="44581"/>
            <a:stretch/>
          </p:blipFill>
          <p:spPr>
            <a:xfrm>
              <a:off x="5595785" y="6281739"/>
              <a:ext cx="589784" cy="542092"/>
            </a:xfrm>
            <a:prstGeom prst="rect">
              <a:avLst/>
            </a:prstGeom>
            <a:effectLst>
              <a:softEdge rad="76200"/>
            </a:effectLst>
          </p:spPr>
        </p:pic>
        <p:sp>
          <p:nvSpPr>
            <p:cNvPr id="7" name="CuadroTexto 11">
              <a:extLst>
                <a:ext uri="{FF2B5EF4-FFF2-40B4-BE49-F238E27FC236}">
                  <a16:creationId xmlns="" xmlns:a16="http://schemas.microsoft.com/office/drawing/2014/main" id="{A6800C9B-15E7-174D-8712-493A0AFCA7FE}"/>
                </a:ext>
              </a:extLst>
            </p:cNvPr>
            <p:cNvSpPr txBox="1"/>
            <p:nvPr/>
          </p:nvSpPr>
          <p:spPr>
            <a:xfrm>
              <a:off x="2777260" y="6411309"/>
              <a:ext cx="3670303" cy="738664"/>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s-CL" sz="1400" b="1" dirty="0"/>
                <a:t>@Confusam Región de Coquimbo</a:t>
              </a:r>
            </a:p>
            <a:p>
              <a:endParaRPr lang="es-CL" sz="1400" b="1" dirty="0"/>
            </a:p>
            <a:p>
              <a:endParaRPr lang="es-CL" sz="1400" b="1" dirty="0"/>
            </a:p>
          </p:txBody>
        </p:sp>
        <p:pic>
          <p:nvPicPr>
            <p:cNvPr id="8" name="Imagen 7" descr="Imagen que contiene dibujo, teclado&#10;&#10;Descripción generada automáticamente">
              <a:extLst>
                <a:ext uri="{FF2B5EF4-FFF2-40B4-BE49-F238E27FC236}">
                  <a16:creationId xmlns="" xmlns:a16="http://schemas.microsoft.com/office/drawing/2014/main" id="{A708026D-1B62-0F4B-BB01-FEBA477ACE51}"/>
                </a:ext>
              </a:extLst>
            </p:cNvPr>
            <p:cNvPicPr>
              <a:picLocks noChangeAspect="1"/>
            </p:cNvPicPr>
            <p:nvPr/>
          </p:nvPicPr>
          <p:blipFill rotWithShape="1">
            <a:blip r:embed="rId2"/>
            <a:srcRect l="5098" r="69835" b="55694"/>
            <a:stretch/>
          </p:blipFill>
          <p:spPr>
            <a:xfrm>
              <a:off x="2219608" y="6313174"/>
              <a:ext cx="591316" cy="433387"/>
            </a:xfrm>
            <a:prstGeom prst="rect">
              <a:avLst/>
            </a:prstGeom>
            <a:effectLst>
              <a:softEdge rad="76200"/>
            </a:effectLst>
          </p:spPr>
        </p:pic>
        <p:pic>
          <p:nvPicPr>
            <p:cNvPr id="9" name="Imagen 8" descr="Imagen que contiene dibujo, teclado&#10;&#10;Descripción generada automáticamente">
              <a:extLst>
                <a:ext uri="{FF2B5EF4-FFF2-40B4-BE49-F238E27FC236}">
                  <a16:creationId xmlns="" xmlns:a16="http://schemas.microsoft.com/office/drawing/2014/main" id="{831FEB48-F64E-B744-B920-8A01CE4BB798}"/>
                </a:ext>
              </a:extLst>
            </p:cNvPr>
            <p:cNvPicPr>
              <a:picLocks noChangeAspect="1"/>
            </p:cNvPicPr>
            <p:nvPr/>
          </p:nvPicPr>
          <p:blipFill rotWithShape="1">
            <a:blip r:embed="rId2"/>
            <a:srcRect l="50010" t="4612" r="27437" b="43305"/>
            <a:stretch/>
          </p:blipFill>
          <p:spPr>
            <a:xfrm>
              <a:off x="8204718" y="6333544"/>
              <a:ext cx="547687" cy="524456"/>
            </a:xfrm>
            <a:prstGeom prst="rect">
              <a:avLst/>
            </a:prstGeom>
            <a:effectLst>
              <a:softEdge rad="76200"/>
            </a:effectLst>
          </p:spPr>
        </p:pic>
        <p:sp>
          <p:nvSpPr>
            <p:cNvPr id="10" name="Rectángulo 9">
              <a:extLst>
                <a:ext uri="{FF2B5EF4-FFF2-40B4-BE49-F238E27FC236}">
                  <a16:creationId xmlns="" xmlns:a16="http://schemas.microsoft.com/office/drawing/2014/main" id="{2BF0DE9B-C519-104F-9320-DF606AD693A6}"/>
                </a:ext>
              </a:extLst>
            </p:cNvPr>
            <p:cNvSpPr/>
            <p:nvPr/>
          </p:nvSpPr>
          <p:spPr>
            <a:xfrm>
              <a:off x="8752405" y="6441883"/>
              <a:ext cx="1194558" cy="307777"/>
            </a:xfrm>
            <a:prstGeom prst="rect">
              <a:avLst/>
            </a:prstGeom>
          </p:spPr>
          <p:txBody>
            <a:bodyPr wrap="none">
              <a:spAutoFit/>
            </a:bodyPr>
            <a:lstStyle/>
            <a:p>
              <a:r>
                <a:rPr lang="es-CL" sz="1400" b="1" dirty="0"/>
                <a:t>@ConfusamC</a:t>
              </a:r>
            </a:p>
          </p:txBody>
        </p:sp>
        <p:sp>
          <p:nvSpPr>
            <p:cNvPr id="11" name="Rectángulo 10">
              <a:extLst>
                <a:ext uri="{FF2B5EF4-FFF2-40B4-BE49-F238E27FC236}">
                  <a16:creationId xmlns="" xmlns:a16="http://schemas.microsoft.com/office/drawing/2014/main" id="{8C49A44A-981E-C745-8746-FFC7FA134464}"/>
                </a:ext>
              </a:extLst>
            </p:cNvPr>
            <p:cNvSpPr/>
            <p:nvPr/>
          </p:nvSpPr>
          <p:spPr>
            <a:xfrm>
              <a:off x="6090702" y="6398895"/>
              <a:ext cx="1647759" cy="307777"/>
            </a:xfrm>
            <a:prstGeom prst="rect">
              <a:avLst/>
            </a:prstGeom>
          </p:spPr>
          <p:txBody>
            <a:bodyPr wrap="none">
              <a:spAutoFit/>
            </a:bodyPr>
            <a:lstStyle/>
            <a:p>
              <a:r>
                <a:rPr lang="es-CL" sz="1400" b="1" dirty="0"/>
                <a:t>@Confusam Cuarta</a:t>
              </a:r>
            </a:p>
          </p:txBody>
        </p:sp>
      </p:grpSp>
    </p:spTree>
    <p:extLst>
      <p:ext uri="{BB962C8B-B14F-4D97-AF65-F5344CB8AC3E}">
        <p14:creationId xmlns:p14="http://schemas.microsoft.com/office/powerpoint/2010/main" val="2843608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5894" y="900953"/>
            <a:ext cx="11029616" cy="5822576"/>
          </a:xfrm>
        </p:spPr>
        <p:txBody>
          <a:bodyPr>
            <a:noAutofit/>
          </a:bodyPr>
          <a:lstStyle/>
          <a:p>
            <a:r>
              <a:rPr lang="es-CL" sz="2000" dirty="0" smtClean="0"/>
              <a:t>Modalidad:</a:t>
            </a:r>
            <a:br>
              <a:rPr lang="es-CL" sz="2000" dirty="0" smtClean="0"/>
            </a:br>
            <a:r>
              <a:rPr lang="es-CL" sz="2000" dirty="0"/>
              <a:t/>
            </a:r>
            <a:br>
              <a:rPr lang="es-CL" sz="2000" dirty="0"/>
            </a:br>
            <a:r>
              <a:rPr lang="es-CL" sz="2000" dirty="0" smtClean="0"/>
              <a:t>en trabajo iniciado con nuevo directorio, se dan indicaciones de que cada base deberá nombrar un representante (dirigente o delegado) que lidere cada comisión.</a:t>
            </a:r>
            <a:br>
              <a:rPr lang="es-CL" sz="2000" dirty="0" smtClean="0"/>
            </a:br>
            <a:r>
              <a:rPr lang="es-CL" sz="2000" dirty="0"/>
              <a:t/>
            </a:r>
            <a:br>
              <a:rPr lang="es-CL" sz="2000" dirty="0"/>
            </a:br>
            <a:r>
              <a:rPr lang="es-CL" sz="2000" dirty="0" smtClean="0"/>
              <a:t>El objetivo es organizar las actividades de acuerdo a la ,temática, donde tendrá entre algunas tareas; recibir y distribuir información relevante a su comisión, orientar, formar y capacitar los dirigentes de base y socios/as.</a:t>
            </a:r>
            <a:br>
              <a:rPr lang="es-CL" sz="2000" dirty="0" smtClean="0"/>
            </a:br>
            <a:r>
              <a:rPr lang="es-CL" sz="2000" dirty="0"/>
              <a:t/>
            </a:r>
            <a:br>
              <a:rPr lang="es-CL" sz="2000" dirty="0"/>
            </a:br>
            <a:r>
              <a:rPr lang="es-CL" sz="2000" dirty="0" smtClean="0"/>
              <a:t>Esta información deberá ser enviada a través de planilla Excel, enviado desde federación cuarta región a cada comuna.</a:t>
            </a:r>
            <a:br>
              <a:rPr lang="es-CL" sz="2000" dirty="0" smtClean="0"/>
            </a:br>
            <a:r>
              <a:rPr lang="es-CL" sz="2000" dirty="0" smtClean="0"/>
              <a:t>Este acuerdo se informa y socializa  en </a:t>
            </a:r>
            <a:r>
              <a:rPr lang="es-CL" sz="2000" dirty="0" err="1" smtClean="0"/>
              <a:t>cdr</a:t>
            </a:r>
            <a:r>
              <a:rPr lang="es-CL" sz="2000" dirty="0" smtClean="0"/>
              <a:t> del mes de mayo.</a:t>
            </a:r>
            <a:br>
              <a:rPr lang="es-CL" sz="2000" dirty="0" smtClean="0"/>
            </a:br>
            <a:r>
              <a:rPr lang="es-CL" sz="2000" dirty="0" smtClean="0"/>
              <a:t>Entre las primeras tareas iniciadas en esta comisión, se genero el catastro de las comunas que habían presentado deseo de postular al proceso 2020.</a:t>
            </a:r>
            <a:br>
              <a:rPr lang="es-CL" sz="2000" dirty="0" smtClean="0"/>
            </a:br>
            <a:r>
              <a:rPr lang="es-CL" sz="2000" dirty="0" smtClean="0"/>
              <a:t/>
            </a:r>
            <a:br>
              <a:rPr lang="es-CL" sz="2000" dirty="0" smtClean="0"/>
            </a:br>
            <a:r>
              <a:rPr lang="es-CL" sz="2000" dirty="0" smtClean="0"/>
              <a:t>LA SERENA – COQUIMBO – VICUÑA – PAIHUANO – LA HIGUERA -  OVALLE – PUNITAQUI – MONTE PATRIA – RIO HURTADO – COMBARBALA – CANELA – SALAMANCA – ILLAPEL – LOS VILOS</a:t>
            </a:r>
            <a:endParaRPr lang="es-CL" sz="2000" dirty="0"/>
          </a:p>
        </p:txBody>
      </p:sp>
    </p:spTree>
    <p:extLst>
      <p:ext uri="{BB962C8B-B14F-4D97-AF65-F5344CB8AC3E}">
        <p14:creationId xmlns:p14="http://schemas.microsoft.com/office/powerpoint/2010/main" val="2569958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formato</a:t>
            </a:r>
            <a:endParaRPr lang="es-CL" dirty="0"/>
          </a:p>
        </p:txBody>
      </p:sp>
      <p:graphicFrame>
        <p:nvGraphicFramePr>
          <p:cNvPr id="3" name="2 Tabla"/>
          <p:cNvGraphicFramePr>
            <a:graphicFrameLocks noGrp="1"/>
          </p:cNvGraphicFramePr>
          <p:nvPr/>
        </p:nvGraphicFramePr>
        <p:xfrm>
          <a:off x="609935" y="2335211"/>
          <a:ext cx="10972129" cy="3652841"/>
        </p:xfrm>
        <a:graphic>
          <a:graphicData uri="http://schemas.openxmlformats.org/drawingml/2006/table">
            <a:tbl>
              <a:tblPr/>
              <a:tblGrid>
                <a:gridCol w="1951629"/>
                <a:gridCol w="783918"/>
                <a:gridCol w="792083"/>
                <a:gridCol w="1918966"/>
                <a:gridCol w="718591"/>
                <a:gridCol w="775753"/>
                <a:gridCol w="794806"/>
                <a:gridCol w="925459"/>
                <a:gridCol w="873742"/>
                <a:gridCol w="718591"/>
                <a:gridCol w="718591"/>
              </a:tblGrid>
              <a:tr h="179782">
                <a:tc>
                  <a:txBody>
                    <a:bodyPr/>
                    <a:lstStyle/>
                    <a:p>
                      <a:pPr algn="l" fontAlgn="b"/>
                      <a:r>
                        <a:rPr lang="es-CL" sz="1000" b="1" i="0" u="none" strike="noStrike" dirty="0">
                          <a:solidFill>
                            <a:srgbClr val="000000"/>
                          </a:solidFill>
                          <a:effectLst/>
                          <a:latin typeface="Calibri"/>
                        </a:rPr>
                        <a:t>COMUNA: VICUÑA</a:t>
                      </a:r>
                    </a:p>
                  </a:txBody>
                  <a:tcPr marL="8172" marR="8172" marT="817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fontAlgn="b"/>
                      <a:r>
                        <a:rPr lang="es-CL" sz="1000" b="0" i="0" u="none" strike="noStrike">
                          <a:solidFill>
                            <a:srgbClr val="000000"/>
                          </a:solidFill>
                          <a:effectLst/>
                          <a:latin typeface="Calibri"/>
                        </a:rPr>
                        <a:t> </a:t>
                      </a:r>
                    </a:p>
                  </a:txBody>
                  <a:tcPr marL="8172" marR="8172" marT="817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a:txBody>
                    <a:bodyPr/>
                    <a:lstStyle/>
                    <a:p>
                      <a:pPr algn="l" fontAlgn="b"/>
                      <a:endParaRPr lang="es-CL" sz="1000" b="0" i="0" u="none" strike="noStrike">
                        <a:solidFill>
                          <a:srgbClr val="000000"/>
                        </a:solidFill>
                        <a:effectLst/>
                        <a:latin typeface="Calibri"/>
                      </a:endParaRPr>
                    </a:p>
                  </a:txBody>
                  <a:tcPr marL="8172" marR="8172" marT="817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w="12700" cap="flat" cmpd="sng" algn="ctr">
                      <a:solidFill>
                        <a:srgbClr val="000000"/>
                      </a:solidFill>
                      <a:prstDash val="solid"/>
                      <a:round/>
                      <a:headEnd type="none" w="med" len="med"/>
                      <a:tailEnd type="none" w="med" len="med"/>
                    </a:lnB>
                  </a:tcPr>
                </a:tc>
              </a:tr>
              <a:tr h="179782">
                <a:tc>
                  <a:txBody>
                    <a:bodyPr/>
                    <a:lstStyle/>
                    <a:p>
                      <a:pPr algn="l" fontAlgn="b"/>
                      <a:endParaRPr lang="es-CL" sz="1000" b="1" i="0" u="none" strike="noStrike">
                        <a:solidFill>
                          <a:srgbClr val="000000"/>
                        </a:solidFill>
                        <a:effectLst/>
                        <a:latin typeface="Calibri"/>
                      </a:endParaRPr>
                    </a:p>
                  </a:txBody>
                  <a:tcPr marL="8172" marR="8172" marT="817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CL" sz="1000" b="1" i="0" u="none" strike="noStrike">
                        <a:solidFill>
                          <a:srgbClr val="000000"/>
                        </a:solidFill>
                        <a:effectLst/>
                        <a:latin typeface="Calibri"/>
                      </a:endParaRPr>
                    </a:p>
                  </a:txBody>
                  <a:tcPr marL="8172" marR="8172" marT="8172"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s-CL" sz="1000" b="1" i="0" u="none" strike="noStrike">
                          <a:solidFill>
                            <a:srgbClr val="000000"/>
                          </a:solidFill>
                          <a:effectLst/>
                          <a:latin typeface="Calibri"/>
                        </a:rPr>
                        <a:t>RAF:</a:t>
                      </a:r>
                    </a:p>
                  </a:txBody>
                  <a:tcPr marL="8172" marR="8172" marT="817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s-CL" sz="1000" b="1" i="0" u="none" strike="noStrike">
                          <a:solidFill>
                            <a:srgbClr val="000000"/>
                          </a:solidFill>
                          <a:effectLst/>
                          <a:latin typeface="Calibri"/>
                        </a:rPr>
                        <a:t>840060006</a:t>
                      </a:r>
                    </a:p>
                  </a:txBody>
                  <a:tcPr marL="8172" marR="8172" marT="817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c gridSpan="2">
                  <a:txBody>
                    <a:bodyPr/>
                    <a:lstStyle/>
                    <a:p>
                      <a:pPr algn="ctr" fontAlgn="b"/>
                      <a:r>
                        <a:rPr lang="es-CL" sz="1000" b="1" i="0" u="none" strike="noStrike">
                          <a:solidFill>
                            <a:srgbClr val="000000"/>
                          </a:solidFill>
                          <a:effectLst/>
                          <a:latin typeface="Calibri"/>
                        </a:rPr>
                        <a:t>NÚMERO DE SOCI@S:</a:t>
                      </a:r>
                    </a:p>
                  </a:txBody>
                  <a:tcPr marL="8172" marR="8172" marT="817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gridSpan="3">
                  <a:txBody>
                    <a:bodyPr/>
                    <a:lstStyle/>
                    <a:p>
                      <a:pPr algn="ctr" fontAlgn="b"/>
                      <a:r>
                        <a:rPr lang="es-CL" sz="1000" b="1" i="0" u="none" strike="noStrike">
                          <a:solidFill>
                            <a:srgbClr val="000000"/>
                          </a:solidFill>
                          <a:effectLst/>
                          <a:latin typeface="Calibri"/>
                        </a:rPr>
                        <a:t>68 SOCIOS</a:t>
                      </a:r>
                    </a:p>
                  </a:txBody>
                  <a:tcPr marL="8172" marR="8172" marT="817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r>
              <a:tr h="179782">
                <a:tc>
                  <a:txBody>
                    <a:bodyPr/>
                    <a:lstStyle/>
                    <a:p>
                      <a:pPr algn="l" fontAlgn="b"/>
                      <a:endParaRPr lang="es-CL" sz="1000" b="1" i="0" u="none" strike="noStrike">
                        <a:solidFill>
                          <a:srgbClr val="000000"/>
                        </a:solidFill>
                        <a:effectLst/>
                        <a:latin typeface="Calibri"/>
                      </a:endParaRPr>
                    </a:p>
                  </a:txBody>
                  <a:tcPr marL="8172" marR="8172" marT="8172" marB="0" anchor="b">
                    <a:lnL>
                      <a:noFill/>
                    </a:lnL>
                    <a:lnR>
                      <a:noFill/>
                    </a:lnR>
                    <a:lnT>
                      <a:noFill/>
                    </a:lnT>
                    <a:lnB>
                      <a:noFill/>
                    </a:lnB>
                  </a:tcPr>
                </a:tc>
                <a:tc>
                  <a:txBody>
                    <a:bodyPr/>
                    <a:lstStyle/>
                    <a:p>
                      <a:pPr algn="l" fontAlgn="b"/>
                      <a:endParaRPr lang="es-CL" sz="1000" b="1" i="0" u="none" strike="noStrike">
                        <a:solidFill>
                          <a:srgbClr val="000000"/>
                        </a:solidFill>
                        <a:effectLst/>
                        <a:latin typeface="Calibri"/>
                      </a:endParaRPr>
                    </a:p>
                  </a:txBody>
                  <a:tcPr marL="8172" marR="8172" marT="817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s-CL" sz="1000" b="1" i="0" u="none" strike="noStrike">
                          <a:solidFill>
                            <a:srgbClr val="000000"/>
                          </a:solidFill>
                          <a:effectLst/>
                          <a:latin typeface="Calibri"/>
                        </a:rPr>
                        <a:t>EMAIL:</a:t>
                      </a:r>
                    </a:p>
                  </a:txBody>
                  <a:tcPr marL="8172" marR="8172" marT="817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s-CL" sz="900" b="0" i="0" u="sng" strike="noStrike">
                          <a:solidFill>
                            <a:srgbClr val="0563C1"/>
                          </a:solidFill>
                          <a:effectLst/>
                          <a:latin typeface="Calibri"/>
                          <a:hlinkClick r:id="rId2"/>
                        </a:rPr>
                        <a:t>afusamvicuna@gmail.com</a:t>
                      </a:r>
                      <a:endParaRPr lang="es-CL" sz="900" b="0" i="0" u="sng" strike="noStrike">
                        <a:solidFill>
                          <a:srgbClr val="0563C1"/>
                        </a:solidFill>
                        <a:effectLst/>
                        <a:latin typeface="Calibri"/>
                      </a:endParaRPr>
                    </a:p>
                  </a:txBody>
                  <a:tcPr marL="8172" marR="8172" marT="817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c>
                  <a:txBody>
                    <a:bodyPr/>
                    <a:lstStyle/>
                    <a:p>
                      <a:pPr algn="l" fontAlgn="b"/>
                      <a:r>
                        <a:rPr lang="es-CL" sz="1000" b="1" i="0" u="none" strike="noStrike">
                          <a:solidFill>
                            <a:srgbClr val="000000"/>
                          </a:solidFill>
                          <a:effectLst/>
                          <a:latin typeface="Calibri"/>
                        </a:rPr>
                        <a:t>DIRECCIÓN:</a:t>
                      </a:r>
                    </a:p>
                  </a:txBody>
                  <a:tcPr marL="8172" marR="8172" marT="8172"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CL" sz="1000" b="1" i="0" u="none" strike="noStrike">
                          <a:solidFill>
                            <a:srgbClr val="000000"/>
                          </a:solidFill>
                          <a:effectLst/>
                          <a:latin typeface="Calibri"/>
                        </a:rPr>
                        <a:t> </a:t>
                      </a:r>
                    </a:p>
                  </a:txBody>
                  <a:tcPr marL="8172" marR="8172" marT="8172"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s-CL" sz="1000" b="1" i="0" u="none" strike="noStrike">
                          <a:solidFill>
                            <a:srgbClr val="000000"/>
                          </a:solidFill>
                          <a:effectLst/>
                          <a:latin typeface="Calibri"/>
                        </a:rPr>
                        <a:t>INFANTE 389</a:t>
                      </a:r>
                    </a:p>
                  </a:txBody>
                  <a:tcPr marL="8172" marR="8172" marT="817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r>
              <a:tr h="171610">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12700" cap="flat" cmpd="sng" algn="ctr">
                      <a:solidFill>
                        <a:srgbClr val="000000"/>
                      </a:solidFill>
                      <a:prstDash val="solid"/>
                      <a:round/>
                      <a:headEnd type="none" w="med" len="med"/>
                      <a:tailEnd type="none" w="med" len="med"/>
                    </a:lnT>
                    <a:lnB>
                      <a:noFill/>
                    </a:lnB>
                  </a:tcPr>
                </a:tc>
              </a:tr>
              <a:tr h="343220">
                <a:tc>
                  <a:txBody>
                    <a:bodyPr/>
                    <a:lstStyle/>
                    <a:p>
                      <a:pPr algn="l" fontAlgn="b"/>
                      <a:r>
                        <a:rPr lang="es-CL" sz="1000" b="1" i="0" u="none" strike="noStrike">
                          <a:solidFill>
                            <a:srgbClr val="000000"/>
                          </a:solidFill>
                          <a:effectLst/>
                          <a:latin typeface="Calibri"/>
                        </a:rPr>
                        <a:t>NOMBRE</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1" i="0" u="none" strike="noStrike">
                          <a:solidFill>
                            <a:srgbClr val="000000"/>
                          </a:solidFill>
                          <a:effectLst/>
                          <a:latin typeface="Calibri"/>
                        </a:rPr>
                        <a:t>CARGO</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1" i="0" u="none" strike="noStrike">
                          <a:solidFill>
                            <a:srgbClr val="000000"/>
                          </a:solidFill>
                          <a:effectLst/>
                          <a:latin typeface="Calibri"/>
                        </a:rPr>
                        <a:t>CELULAR</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1" i="0" u="none" strike="noStrike">
                          <a:solidFill>
                            <a:srgbClr val="000000"/>
                          </a:solidFill>
                          <a:effectLst/>
                          <a:latin typeface="Calibri"/>
                        </a:rPr>
                        <a:t>CORREO</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1" i="0" u="none" strike="noStrike">
                          <a:solidFill>
                            <a:srgbClr val="000000"/>
                          </a:solidFill>
                          <a:effectLst/>
                          <a:latin typeface="Calibri"/>
                        </a:rPr>
                        <a:t>GÉNERO</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1" i="0" u="none" strike="noStrike">
                          <a:solidFill>
                            <a:srgbClr val="000000"/>
                          </a:solidFill>
                          <a:effectLst/>
                          <a:latin typeface="Calibri"/>
                        </a:rPr>
                        <a:t>FECHA DE NAC.</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1" i="0" u="none" strike="noStrike">
                          <a:solidFill>
                            <a:srgbClr val="000000"/>
                          </a:solidFill>
                          <a:effectLst/>
                          <a:latin typeface="Calibri"/>
                        </a:rPr>
                        <a:t>LOCALIDAD</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1" i="0" u="none" strike="noStrike">
                          <a:solidFill>
                            <a:srgbClr val="000000"/>
                          </a:solidFill>
                          <a:effectLst/>
                          <a:latin typeface="Calibri"/>
                        </a:rPr>
                        <a:t>PROFESIÓN</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1" i="0" u="none" strike="noStrike">
                          <a:solidFill>
                            <a:srgbClr val="000000"/>
                          </a:solidFill>
                          <a:effectLst/>
                          <a:latin typeface="Calibri"/>
                        </a:rPr>
                        <a:t>RURAL/        URBANA</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r>
              <a:tr h="171610">
                <a:tc>
                  <a:txBody>
                    <a:bodyPr/>
                    <a:lstStyle/>
                    <a:p>
                      <a:pPr algn="l" fontAlgn="b"/>
                      <a:r>
                        <a:rPr lang="es-CL" sz="1000" b="0" i="0" u="none" strike="noStrike">
                          <a:solidFill>
                            <a:srgbClr val="000000"/>
                          </a:solidFill>
                          <a:effectLst/>
                          <a:latin typeface="Calibri"/>
                        </a:rPr>
                        <a:t>Eladio Isaias Espejo Vega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3"/>
                        </a:rPr>
                        <a:t>President@</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961447797</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4"/>
                        </a:rPr>
                        <a:t>eespejo.dsvicuna@gmail.com</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masculino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04-08-1975</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Vicuña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Asistente Dental</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Rural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r>
              <a:tr h="351391">
                <a:tc>
                  <a:txBody>
                    <a:bodyPr/>
                    <a:lstStyle/>
                    <a:p>
                      <a:pPr algn="l" fontAlgn="b"/>
                      <a:r>
                        <a:rPr lang="es-CL" sz="1000" b="0" i="0" u="none" strike="noStrike">
                          <a:solidFill>
                            <a:srgbClr val="000000"/>
                          </a:solidFill>
                          <a:effectLst/>
                          <a:latin typeface="Calibri"/>
                        </a:rPr>
                        <a:t>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Vice President@</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r>
              <a:tr h="171610">
                <a:tc>
                  <a:txBody>
                    <a:bodyPr/>
                    <a:lstStyle/>
                    <a:p>
                      <a:pPr algn="l" fontAlgn="b"/>
                      <a:r>
                        <a:rPr lang="es-CL" sz="1000" b="0" i="0" u="none" strike="noStrike">
                          <a:solidFill>
                            <a:srgbClr val="000000"/>
                          </a:solidFill>
                          <a:effectLst/>
                          <a:latin typeface="Calibri"/>
                        </a:rPr>
                        <a:t>Gloria Isabel Azola Rojas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5"/>
                        </a:rPr>
                        <a:t>Secretaria@</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985605625</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6"/>
                        </a:rPr>
                        <a:t>gazolar@gmail.com</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femenino</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30-07-1980</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Vicuña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Asistente Social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Rural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r>
              <a:tr h="171610">
                <a:tc>
                  <a:txBody>
                    <a:bodyPr/>
                    <a:lstStyle/>
                    <a:p>
                      <a:pPr algn="l" fontAlgn="b"/>
                      <a:r>
                        <a:rPr lang="es-CL" sz="1000" b="0" i="0" u="none" strike="noStrike">
                          <a:solidFill>
                            <a:srgbClr val="000000"/>
                          </a:solidFill>
                          <a:effectLst/>
                          <a:latin typeface="Calibri"/>
                        </a:rPr>
                        <a:t>Oscar Edmundo Aranibar Salas</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7"/>
                        </a:rPr>
                        <a:t>Tesorero@</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966160627</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8"/>
                        </a:rPr>
                        <a:t>oscaranibar@hotmail.com</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masculino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03-05-1973</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Vicuña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Podologo/Tens</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Rural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r>
              <a:tr h="171610">
                <a:tc>
                  <a:txBody>
                    <a:bodyPr/>
                    <a:lstStyle/>
                    <a:p>
                      <a:pPr algn="l" fontAlgn="b"/>
                      <a:r>
                        <a:rPr lang="es-CL" sz="1000" b="0" i="0" u="none" strike="noStrike">
                          <a:solidFill>
                            <a:srgbClr val="000000"/>
                          </a:solidFill>
                          <a:effectLst/>
                          <a:latin typeface="Calibri"/>
                        </a:rPr>
                        <a:t>Eladio Isaias Espejo Vega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9"/>
                        </a:rPr>
                        <a:t>Jurídic@</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961447797</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4"/>
                        </a:rPr>
                        <a:t>eespejo.dsvicuna@gmail.com</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masculino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04-08-1975</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Vicuña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Asistente Dental</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Rural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L" sz="1000" b="0" i="0" u="none" strike="noStrike" dirty="0">
                        <a:solidFill>
                          <a:srgbClr val="000000"/>
                        </a:solidFill>
                        <a:effectLst/>
                        <a:latin typeface="Calibri"/>
                      </a:endParaRPr>
                    </a:p>
                  </a:txBody>
                  <a:tcPr marL="8172" marR="8172" marT="8172" marB="0" anchor="b">
                    <a:lnL>
                      <a:noFill/>
                    </a:lnL>
                    <a:lnR>
                      <a:noFill/>
                    </a:lnR>
                    <a:lnT>
                      <a:noFill/>
                    </a:lnT>
                    <a:lnB>
                      <a:noFill/>
                    </a:lnB>
                  </a:tcPr>
                </a:tc>
              </a:tr>
              <a:tr h="171610">
                <a:tc>
                  <a:txBody>
                    <a:bodyPr/>
                    <a:lstStyle/>
                    <a:p>
                      <a:pPr algn="l" fontAlgn="b"/>
                      <a:r>
                        <a:rPr lang="es-CL" sz="1000" b="0" i="0" u="none" strike="noStrike">
                          <a:solidFill>
                            <a:srgbClr val="000000"/>
                          </a:solidFill>
                          <a:effectLst/>
                          <a:latin typeface="Calibri"/>
                        </a:rPr>
                        <a:t>Oscar Edmundo Aranibar Salas</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10"/>
                        </a:rPr>
                        <a:t>Tecnic@</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966160627</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8"/>
                        </a:rPr>
                        <a:t>oscaranibar@hotmail.com</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masculino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03-05-1973</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Vicuña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Podologo/Tens</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Rural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r>
              <a:tr h="171610">
                <a:tc>
                  <a:txBody>
                    <a:bodyPr/>
                    <a:lstStyle/>
                    <a:p>
                      <a:pPr algn="l" fontAlgn="b"/>
                      <a:r>
                        <a:rPr lang="es-CL" sz="1000" b="0" i="0" u="none" strike="noStrike">
                          <a:solidFill>
                            <a:srgbClr val="000000"/>
                          </a:solidFill>
                          <a:effectLst/>
                          <a:latin typeface="Calibri"/>
                        </a:rPr>
                        <a:t>Gloria Isabel Azola Rojas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11"/>
                        </a:rPr>
                        <a:t>Orgánic@</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985605625</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6"/>
                        </a:rPr>
                        <a:t>gazolar@gmail.com</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femenino</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30-07-1980</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Vicuña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Asistente Social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Rural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r>
              <a:tr h="171610">
                <a:tc>
                  <a:txBody>
                    <a:bodyPr/>
                    <a:lstStyle/>
                    <a:p>
                      <a:pPr algn="l" fontAlgn="b"/>
                      <a:r>
                        <a:rPr lang="es-CL" sz="1000" b="0" i="0" u="none" strike="noStrike">
                          <a:solidFill>
                            <a:srgbClr val="000000"/>
                          </a:solidFill>
                          <a:effectLst/>
                          <a:latin typeface="Calibri"/>
                        </a:rPr>
                        <a:t>Gloria Isabel Azola Rojas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12"/>
                        </a:rPr>
                        <a:t>Gener@</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985605625</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6"/>
                        </a:rPr>
                        <a:t>gazolar@gmail.com</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femenino</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30-07-1980</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Vicuña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Asistente Social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Rural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r>
              <a:tr h="171610">
                <a:tc>
                  <a:txBody>
                    <a:bodyPr/>
                    <a:lstStyle/>
                    <a:p>
                      <a:pPr algn="l" fontAlgn="b"/>
                      <a:r>
                        <a:rPr lang="es-CL" sz="1000" b="0" i="0" u="none" strike="noStrike">
                          <a:solidFill>
                            <a:srgbClr val="000000"/>
                          </a:solidFill>
                          <a:effectLst/>
                          <a:latin typeface="Calibri"/>
                        </a:rPr>
                        <a:t>Oscar Edmundo Aranibar Salas</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dirty="0">
                          <a:solidFill>
                            <a:srgbClr val="000000"/>
                          </a:solidFill>
                          <a:effectLst/>
                          <a:latin typeface="Calibri"/>
                        </a:rPr>
                        <a:t>Capacitación</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966160627</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8"/>
                        </a:rPr>
                        <a:t>oscaranibar@hotmail.com</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masculino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03-05-1973</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Vicuña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Podologo/Tens</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Rural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r>
              <a:tr h="171610">
                <a:tc>
                  <a:txBody>
                    <a:bodyPr/>
                    <a:lstStyle/>
                    <a:p>
                      <a:pPr algn="l" fontAlgn="b"/>
                      <a:r>
                        <a:rPr lang="es-CL" sz="1000" b="0" i="0" u="none" strike="noStrike">
                          <a:solidFill>
                            <a:srgbClr val="000000"/>
                          </a:solidFill>
                          <a:effectLst/>
                          <a:latin typeface="Calibri"/>
                        </a:rPr>
                        <a:t>Gloria Isabel Azola Rojas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dirty="0" err="1">
                          <a:solidFill>
                            <a:srgbClr val="000000"/>
                          </a:solidFill>
                          <a:effectLst/>
                          <a:latin typeface="Calibri"/>
                        </a:rPr>
                        <a:t>Jovenes</a:t>
                      </a:r>
                      <a:endParaRPr lang="es-CL" sz="1000" b="0" i="0" u="none" strike="noStrike" dirty="0">
                        <a:solidFill>
                          <a:srgbClr val="000000"/>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985605625</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6"/>
                        </a:rPr>
                        <a:t>gazolar@gmail.com</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femenino</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30-07-1980</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Vicuña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Asistente Social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Rural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r>
              <a:tr h="171610">
                <a:tc>
                  <a:txBody>
                    <a:bodyPr/>
                    <a:lstStyle/>
                    <a:p>
                      <a:pPr algn="l" fontAlgn="b"/>
                      <a:r>
                        <a:rPr lang="es-CL" sz="1000" b="0" i="0" u="none" strike="noStrike">
                          <a:solidFill>
                            <a:srgbClr val="000000"/>
                          </a:solidFill>
                          <a:effectLst/>
                          <a:latin typeface="Calibri"/>
                        </a:rPr>
                        <a:t>Eladio Isaias Espejo Vega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Pensionado</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961447797</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4"/>
                        </a:rPr>
                        <a:t>eespejo.dsvicuna@gmail.com</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masculino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04-08-1975</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Vicuña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Asistente Dental</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Rural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r>
              <a:tr h="171610">
                <a:tc>
                  <a:txBody>
                    <a:bodyPr/>
                    <a:lstStyle/>
                    <a:p>
                      <a:pPr algn="l" fontAlgn="b"/>
                      <a:r>
                        <a:rPr lang="es-CL" sz="1000" b="0" i="0" u="none" strike="noStrike">
                          <a:solidFill>
                            <a:srgbClr val="000000"/>
                          </a:solidFill>
                          <a:effectLst/>
                          <a:latin typeface="Calibri"/>
                        </a:rPr>
                        <a:t>Eladio Isaias Espejo Vega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NO+AFP</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961447797</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900" b="0" i="0" u="sng" strike="noStrike">
                          <a:solidFill>
                            <a:srgbClr val="0563C1"/>
                          </a:solidFill>
                          <a:effectLst/>
                          <a:latin typeface="Calibri"/>
                          <a:hlinkClick r:id="rId4"/>
                        </a:rPr>
                        <a:t>eespejo.dsvicuna@gmail.com</a:t>
                      </a:r>
                      <a:endParaRPr lang="es-CL" sz="900" b="0" i="0" u="sng" strike="noStrike">
                        <a:solidFill>
                          <a:srgbClr val="0563C1"/>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masculino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CL" sz="1000" b="0" i="0" u="none" strike="noStrike">
                          <a:solidFill>
                            <a:srgbClr val="000000"/>
                          </a:solidFill>
                          <a:effectLst/>
                          <a:latin typeface="Calibri"/>
                        </a:rPr>
                        <a:t>04-08-1975</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Vicuña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Asistente Dental</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L" sz="1000" b="0" i="0" u="none" strike="noStrike">
                          <a:solidFill>
                            <a:srgbClr val="000000"/>
                          </a:solidFill>
                          <a:effectLst/>
                          <a:latin typeface="Calibri"/>
                        </a:rPr>
                        <a:t>Rural </a:t>
                      </a:r>
                    </a:p>
                  </a:txBody>
                  <a:tcPr marL="8172" marR="8172" marT="81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r>
              <a:tr h="179782">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r>
              <a:tr h="179782">
                <a:tc gridSpan="3">
                  <a:txBody>
                    <a:bodyPr/>
                    <a:lstStyle/>
                    <a:p>
                      <a:pPr algn="l" fontAlgn="b"/>
                      <a:r>
                        <a:rPr lang="es-CL" sz="1000" b="0" i="0" u="none" strike="noStrike">
                          <a:solidFill>
                            <a:srgbClr val="000000"/>
                          </a:solidFill>
                          <a:effectLst/>
                          <a:latin typeface="Calibri"/>
                        </a:rPr>
                        <a:t>FECHA VIGENCIA DEL DIRECTORIO: 21-01-2022</a:t>
                      </a:r>
                    </a:p>
                  </a:txBody>
                  <a:tcPr marL="8172" marR="8172" marT="817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L"/>
                    </a:p>
                  </a:txBody>
                  <a:tcPr/>
                </a:tc>
                <a:tc hMerge="1">
                  <a:txBody>
                    <a:bodyPr/>
                    <a:lstStyle/>
                    <a:p>
                      <a:endParaRPr lang="es-CL"/>
                    </a:p>
                  </a:txBody>
                  <a:tcPr/>
                </a:tc>
                <a:tc>
                  <a:txBody>
                    <a:bodyPr/>
                    <a:lstStyle/>
                    <a:p>
                      <a:pPr algn="l" fontAlgn="b"/>
                      <a:endParaRPr lang="es-CL" sz="1000" b="0" i="0" u="none" strike="noStrike">
                        <a:solidFill>
                          <a:srgbClr val="000000"/>
                        </a:solidFill>
                        <a:effectLst/>
                        <a:latin typeface="Calibri"/>
                      </a:endParaRPr>
                    </a:p>
                  </a:txBody>
                  <a:tcPr marL="8172" marR="8172" marT="817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c>
                  <a:txBody>
                    <a:bodyPr/>
                    <a:lstStyle/>
                    <a:p>
                      <a:pPr algn="l" fontAlgn="b"/>
                      <a:endParaRPr lang="es-CL" sz="1000" b="0" i="0" u="none" strike="noStrike">
                        <a:solidFill>
                          <a:srgbClr val="000000"/>
                        </a:solidFill>
                        <a:effectLst/>
                        <a:latin typeface="Calibri"/>
                      </a:endParaRPr>
                    </a:p>
                  </a:txBody>
                  <a:tcPr marL="8172" marR="8172" marT="8172" marB="0" anchor="b">
                    <a:lnL>
                      <a:noFill/>
                    </a:lnL>
                    <a:lnR>
                      <a:noFill/>
                    </a:lnR>
                    <a:lnT>
                      <a:noFill/>
                    </a:lnT>
                    <a:lnB>
                      <a:noFill/>
                    </a:lnB>
                  </a:tcPr>
                </a:tc>
                <a:tc>
                  <a:txBody>
                    <a:bodyPr/>
                    <a:lstStyle/>
                    <a:p>
                      <a:pPr algn="l" fontAlgn="b"/>
                      <a:endParaRPr lang="es-CL" sz="1000" b="0" i="0" u="none" strike="noStrike" dirty="0">
                        <a:solidFill>
                          <a:srgbClr val="000000"/>
                        </a:solidFill>
                        <a:effectLst/>
                        <a:latin typeface="Calibri"/>
                      </a:endParaRPr>
                    </a:p>
                  </a:txBody>
                  <a:tcPr marL="8172" marR="8172" marT="8172" marB="0" anchor="b">
                    <a:lnL>
                      <a:noFill/>
                    </a:lnL>
                    <a:lnR>
                      <a:noFill/>
                    </a:lnR>
                    <a:lnT>
                      <a:noFill/>
                    </a:lnT>
                    <a:lnB>
                      <a:noFill/>
                    </a:lnB>
                  </a:tcPr>
                </a:tc>
              </a:tr>
            </a:tbl>
          </a:graphicData>
        </a:graphic>
      </p:graphicFrame>
    </p:spTree>
    <p:extLst>
      <p:ext uri="{BB962C8B-B14F-4D97-AF65-F5344CB8AC3E}">
        <p14:creationId xmlns:p14="http://schemas.microsoft.com/office/powerpoint/2010/main" val="2668396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5894" y="729657"/>
            <a:ext cx="11029616" cy="3778548"/>
          </a:xfrm>
        </p:spPr>
        <p:txBody>
          <a:bodyPr>
            <a:normAutofit/>
          </a:bodyPr>
          <a:lstStyle/>
          <a:p>
            <a:r>
              <a:rPr lang="es-CL" dirty="0" smtClean="0"/>
              <a:t>Una vez definido encargados comisiones </a:t>
            </a:r>
            <a:r>
              <a:rPr lang="es-CL" dirty="0"/>
              <a:t>(</a:t>
            </a:r>
            <a:r>
              <a:rPr lang="es-CL" dirty="0" smtClean="0"/>
              <a:t>14 comunas)</a:t>
            </a:r>
            <a:br>
              <a:rPr lang="es-CL" dirty="0" smtClean="0"/>
            </a:br>
            <a:r>
              <a:rPr lang="es-CL" dirty="0" smtClean="0"/>
              <a:t>se envía solicitud a través de:</a:t>
            </a:r>
            <a:br>
              <a:rPr lang="es-CL" dirty="0" smtClean="0"/>
            </a:br>
            <a:r>
              <a:rPr lang="es-CL" dirty="0" smtClean="0"/>
              <a:t>-mail</a:t>
            </a:r>
            <a:br>
              <a:rPr lang="es-CL" dirty="0" smtClean="0"/>
            </a:br>
            <a:r>
              <a:rPr lang="es-CL" dirty="0" smtClean="0"/>
              <a:t>-grupos de </a:t>
            </a:r>
            <a:r>
              <a:rPr lang="es-CL" dirty="0" err="1" smtClean="0"/>
              <a:t>whatsapp</a:t>
            </a:r>
            <a:r>
              <a:rPr lang="es-CL" dirty="0" smtClean="0"/>
              <a:t/>
            </a:r>
            <a:br>
              <a:rPr lang="es-CL" dirty="0" smtClean="0"/>
            </a:br>
            <a:r>
              <a:rPr lang="es-CL" dirty="0" smtClean="0"/>
              <a:t>-llamados telefónicos</a:t>
            </a:r>
            <a:br>
              <a:rPr lang="es-CL" dirty="0" smtClean="0"/>
            </a:br>
            <a:r>
              <a:rPr lang="es-CL" dirty="0" smtClean="0"/>
              <a:t>dependiendo de la conectividad.</a:t>
            </a:r>
            <a:br>
              <a:rPr lang="es-CL" dirty="0" smtClean="0"/>
            </a:br>
            <a:r>
              <a:rPr lang="es-CL" dirty="0" smtClean="0"/>
              <a:t>se confecciona formato de datos Excel, el cual debe ser enviado con una fecha establecida.</a:t>
            </a:r>
            <a:endParaRPr lang="es-CL" dirty="0"/>
          </a:p>
        </p:txBody>
      </p:sp>
    </p:spTree>
    <p:extLst>
      <p:ext uri="{BB962C8B-B14F-4D97-AF65-F5344CB8AC3E}">
        <p14:creationId xmlns:p14="http://schemas.microsoft.com/office/powerpoint/2010/main" val="2426196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5894" y="729658"/>
            <a:ext cx="11029616" cy="566707"/>
          </a:xfrm>
        </p:spPr>
        <p:txBody>
          <a:bodyPr/>
          <a:lstStyle/>
          <a:p>
            <a:endParaRPr lang="es-CL" dirty="0"/>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50" y="-11448596"/>
            <a:ext cx="14249401" cy="16871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0706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92882" y="823788"/>
            <a:ext cx="11029616" cy="5388754"/>
          </a:xfrm>
        </p:spPr>
        <p:txBody>
          <a:bodyPr>
            <a:normAutofit/>
          </a:bodyPr>
          <a:lstStyle/>
          <a:p>
            <a:r>
              <a:rPr lang="es-CL" sz="4000" b="1" dirty="0" smtClean="0"/>
              <a:t>POSTULACION 2020</a:t>
            </a:r>
            <a:br>
              <a:rPr lang="es-CL" sz="4000" b="1" dirty="0" smtClean="0"/>
            </a:br>
            <a:r>
              <a:rPr lang="es-CL" sz="4000" b="1" dirty="0" smtClean="0"/>
              <a:t>FEDERACION CUARTA REGION, 14 COMUNAS APS</a:t>
            </a:r>
            <a:br>
              <a:rPr lang="es-CL" sz="4000" b="1" dirty="0" smtClean="0"/>
            </a:br>
            <a:r>
              <a:rPr lang="es-CL" sz="4000" b="1" dirty="0" smtClean="0"/>
              <a:t>64% DE LAS COMUNAS POSTULAN</a:t>
            </a:r>
            <a:br>
              <a:rPr lang="es-CL" sz="4000" b="1" dirty="0" smtClean="0"/>
            </a:br>
            <a:r>
              <a:rPr lang="es-CL" sz="4000" b="1" dirty="0" smtClean="0"/>
              <a:t/>
            </a:r>
            <a:br>
              <a:rPr lang="es-CL" sz="4000" b="1" dirty="0" smtClean="0"/>
            </a:br>
            <a:r>
              <a:rPr lang="es-CL" sz="4000" b="1" dirty="0" smtClean="0"/>
              <a:t>2% DE LOS SOCIOS POSTULAN</a:t>
            </a:r>
            <a:br>
              <a:rPr lang="es-CL" sz="4000" b="1" dirty="0" smtClean="0"/>
            </a:br>
            <a:r>
              <a:rPr lang="es-CL" sz="4000" b="1" dirty="0" smtClean="0"/>
              <a:t>DE 2.400 SOCIOS DE LA REGION DE COQUIMBO.</a:t>
            </a:r>
            <a:endParaRPr lang="es-CL" sz="4000" b="1" dirty="0"/>
          </a:p>
        </p:txBody>
      </p:sp>
    </p:spTree>
    <p:extLst>
      <p:ext uri="{BB962C8B-B14F-4D97-AF65-F5344CB8AC3E}">
        <p14:creationId xmlns:p14="http://schemas.microsoft.com/office/powerpoint/2010/main" val="388110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5894" y="729658"/>
            <a:ext cx="11029616" cy="5980424"/>
          </a:xfrm>
        </p:spPr>
        <p:txBody>
          <a:bodyPr>
            <a:normAutofit fontScale="90000"/>
          </a:bodyPr>
          <a:lstStyle/>
          <a:p>
            <a:r>
              <a:rPr lang="es-CL" sz="2000" dirty="0" smtClean="0"/>
              <a:t>Conclusiones</a:t>
            </a:r>
            <a:br>
              <a:rPr lang="es-CL" sz="2000" dirty="0" smtClean="0"/>
            </a:br>
            <a:r>
              <a:rPr lang="es-CL" sz="2000" dirty="0"/>
              <a:t/>
            </a:r>
            <a:br>
              <a:rPr lang="es-CL" sz="2000" dirty="0"/>
            </a:br>
            <a:r>
              <a:rPr lang="es-CL" sz="2000" dirty="0" smtClean="0"/>
              <a:t>- este catastro permitió identificar que comunas tendrían postulantes en este proceso 2020 para mantener a nuestros socios/as informados y acompañarlo a lo largo del proceso.</a:t>
            </a:r>
            <a:br>
              <a:rPr lang="es-CL" sz="2000" dirty="0" smtClean="0"/>
            </a:br>
            <a:r>
              <a:rPr lang="es-CL" sz="2000" dirty="0"/>
              <a:t/>
            </a:r>
            <a:br>
              <a:rPr lang="es-CL" sz="2000" dirty="0"/>
            </a:br>
            <a:r>
              <a:rPr lang="es-CL" sz="2000" dirty="0" smtClean="0"/>
              <a:t>- por primera vez se establece de forma ordenada la información numérica de los postulantes de la región.</a:t>
            </a:r>
            <a:br>
              <a:rPr lang="es-CL" sz="2000" dirty="0" smtClean="0"/>
            </a:br>
            <a:r>
              <a:rPr lang="es-CL" sz="2000" dirty="0"/>
              <a:t/>
            </a:r>
            <a:br>
              <a:rPr lang="es-CL" sz="2000" dirty="0"/>
            </a:br>
            <a:r>
              <a:rPr lang="es-CL" sz="2000" dirty="0" smtClean="0"/>
              <a:t>- esta tarea entregada a las bases los obligo a tener un acercamiento con los socios en proceso de desvinculación en una etapa que requiere acompañamiento desde sus dirigentes.</a:t>
            </a:r>
            <a:br>
              <a:rPr lang="es-CL" sz="2000" dirty="0" smtClean="0"/>
            </a:br>
            <a:r>
              <a:rPr lang="es-CL" sz="2000" dirty="0"/>
              <a:t/>
            </a:r>
            <a:br>
              <a:rPr lang="es-CL" sz="2000" dirty="0"/>
            </a:br>
            <a:r>
              <a:rPr lang="es-CL" sz="2000" dirty="0" smtClean="0"/>
              <a:t>- la información  presentada fue muy valorada por asamblea regional en momento de socializarla.</a:t>
            </a:r>
            <a:br>
              <a:rPr lang="es-CL" sz="2000" dirty="0" smtClean="0"/>
            </a:br>
            <a:r>
              <a:rPr lang="es-CL" sz="2000" dirty="0"/>
              <a:t/>
            </a:r>
            <a:br>
              <a:rPr lang="es-CL" sz="2000" dirty="0"/>
            </a:br>
            <a:r>
              <a:rPr lang="es-CL" sz="2000" dirty="0" smtClean="0"/>
              <a:t>- finalmente es importante mantener a la vista estos antecedentes para continuar el seguimiento en las tareas que siguen en cada etapa.</a:t>
            </a:r>
            <a:br>
              <a:rPr lang="es-CL" sz="2000" dirty="0" smtClean="0"/>
            </a:br>
            <a:r>
              <a:rPr lang="es-CL" sz="2000" dirty="0" smtClean="0"/>
              <a:t/>
            </a:r>
            <a:br>
              <a:rPr lang="es-CL" sz="2000" dirty="0" smtClean="0"/>
            </a:br>
            <a:endParaRPr lang="es-CL" sz="2000" dirty="0"/>
          </a:p>
        </p:txBody>
      </p:sp>
    </p:spTree>
    <p:extLst>
      <p:ext uri="{BB962C8B-B14F-4D97-AF65-F5344CB8AC3E}">
        <p14:creationId xmlns:p14="http://schemas.microsoft.com/office/powerpoint/2010/main" val="3245878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5894" y="1707776"/>
            <a:ext cx="11029616" cy="1331259"/>
          </a:xfrm>
        </p:spPr>
        <p:txBody>
          <a:bodyPr/>
          <a:lstStyle/>
          <a:p>
            <a:pPr algn="ctr"/>
            <a:r>
              <a:rPr lang="es-CL" dirty="0" smtClean="0"/>
              <a:t>Consultas</a:t>
            </a:r>
            <a:br>
              <a:rPr lang="es-CL" dirty="0" smtClean="0"/>
            </a:br>
            <a:r>
              <a:rPr lang="es-CL" dirty="0" smtClean="0"/>
              <a:t/>
            </a:r>
            <a:br>
              <a:rPr lang="es-CL" dirty="0" smtClean="0"/>
            </a:br>
            <a:r>
              <a:rPr lang="es-CL" dirty="0" smtClean="0"/>
              <a:t>gracias</a:t>
            </a:r>
            <a:endParaRPr lang="es-CL" dirty="0"/>
          </a:p>
        </p:txBody>
      </p:sp>
    </p:spTree>
    <p:extLst>
      <p:ext uri="{BB962C8B-B14F-4D97-AF65-F5344CB8AC3E}">
        <p14:creationId xmlns:p14="http://schemas.microsoft.com/office/powerpoint/2010/main" val="2495542948"/>
      </p:ext>
    </p:extLst>
  </p:cSld>
  <p:clrMapOvr>
    <a:masterClrMapping/>
  </p:clrMapOvr>
</p:sld>
</file>

<file path=ppt/theme/theme1.xml><?xml version="1.0" encoding="utf-8"?>
<a:theme xmlns:a="http://schemas.openxmlformats.org/drawingml/2006/main" name="DividendVTI">
  <a:themeElements>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fontScheme name="Dividend">
      <a:majorFont>
        <a:latin typeface="Century School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439</TotalTime>
  <Words>244</Words>
  <Application>Microsoft Office PowerPoint</Application>
  <PresentationFormat>Personalizado</PresentationFormat>
  <Paragraphs>148</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DividendVTI</vt:lpstr>
      <vt:lpstr>Incentivo a retiro federación cuarta región</vt:lpstr>
      <vt:lpstr>objetivo: establecer una base de datos con los registros de funcionarios que postularon al proceso de retiro voluntario 2020.  revisión de información relevante para los funcionarios de aps de la región de Coquimbo en relación a; edad, genero, postulación.  Realizar una relación entre datos obtenidos desde administración, servicio de salud y fedfusam.  Informar y orientar a los socios/as de fedfusam Coquimbo en proceso 2020.-  </vt:lpstr>
      <vt:lpstr>Modalidad:  en trabajo iniciado con nuevo directorio, se dan indicaciones de que cada base deberá nombrar un representante (dirigente o delegado) que lidere cada comisión.  El objetivo es organizar las actividades de acuerdo a la ,temática, donde tendrá entre algunas tareas; recibir y distribuir información relevante a su comisión, orientar, formar y capacitar los dirigentes de base y socios/as.  Esta información deberá ser enviada a través de planilla Excel, enviado desde federación cuarta región a cada comuna. Este acuerdo se informa y socializa  en cdr del mes de mayo. Entre las primeras tareas iniciadas en esta comisión, se genero el catastro de las comunas que habían presentado deseo de postular al proceso 2020.  LA SERENA – COQUIMBO – VICUÑA – PAIHUANO – LA HIGUERA -  OVALLE – PUNITAQUI – MONTE PATRIA – RIO HURTADO – COMBARBALA – CANELA – SALAMANCA – ILLAPEL – LOS VILOS</vt:lpstr>
      <vt:lpstr>formato</vt:lpstr>
      <vt:lpstr>Una vez definido encargados comisiones (14 comunas) se envía solicitud a través de: -mail -grupos de whatsapp -llamados telefónicos dependiendo de la conectividad. se confecciona formato de datos Excel, el cual debe ser enviado con una fecha establecida.</vt:lpstr>
      <vt:lpstr>Presentación de PowerPoint</vt:lpstr>
      <vt:lpstr>POSTULACION 2020 FEDERACION CUARTA REGION, 14 COMUNAS APS 64% DE LAS COMUNAS POSTULAN  2% DE LOS SOCIOS POSTULAN DE 2.400 SOCIOS DE LA REGION DE COQUIMBO.</vt:lpstr>
      <vt:lpstr>Conclusiones  - este catastro permitió identificar que comunas tendrían postulantes en este proceso 2020 para mantener a nuestros socios/as informados y acompañarlo a lo largo del proceso.  - por primera vez se establece de forma ordenada la información numérica de los postulantes de la región.  - esta tarea entregada a las bases los obligo a tener un acercamiento con los socios en proceso de desvinculación en una etapa que requiere acompañamiento desde sus dirigentes.  - la información  presentada fue muy valorada por asamblea regional en momento de socializarla.  - finalmente es importante mantener a la vista estos antecedentes para continuar el seguimiento en las tareas que siguen en cada etapa.  </vt:lpstr>
      <vt:lpstr>Consultas  gracias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Titulo de Presentación</dc:title>
  <dc:creator>Jorge Naveas Bravo</dc:creator>
  <cp:lastModifiedBy>Usuario de Windows</cp:lastModifiedBy>
  <cp:revision>28</cp:revision>
  <dcterms:created xsi:type="dcterms:W3CDTF">2020-07-02T20:16:50Z</dcterms:created>
  <dcterms:modified xsi:type="dcterms:W3CDTF">2020-08-05T20:56:34Z</dcterms:modified>
</cp:coreProperties>
</file>