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3"/>
  </p:notesMasterIdLst>
  <p:sldIdLst>
    <p:sldId id="291" r:id="rId2"/>
    <p:sldId id="265" r:id="rId3"/>
    <p:sldId id="266" r:id="rId4"/>
    <p:sldId id="271" r:id="rId5"/>
    <p:sldId id="268" r:id="rId6"/>
    <p:sldId id="276" r:id="rId7"/>
    <p:sldId id="277" r:id="rId8"/>
    <p:sldId id="285" r:id="rId9"/>
    <p:sldId id="286" r:id="rId10"/>
    <p:sldId id="287" r:id="rId11"/>
    <p:sldId id="292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853" autoAdjust="0"/>
    <p:restoredTop sz="94638" autoAdjust="0"/>
  </p:normalViewPr>
  <p:slideViewPr>
    <p:cSldViewPr>
      <p:cViewPr>
        <p:scale>
          <a:sx n="100" d="100"/>
          <a:sy n="100" d="100"/>
        </p:scale>
        <p:origin x="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8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67DFA8-CE97-4628-B112-BCF4B7FED3E3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F9561DA0-6D65-4962-867B-5BE2D936647C}">
      <dgm:prSet phldrT="[Texto]"/>
      <dgm:spPr/>
      <dgm:t>
        <a:bodyPr/>
        <a:lstStyle/>
        <a:p>
          <a:r>
            <a:rPr lang="es-ES_tradnl" dirty="0" smtClean="0"/>
            <a:t>Beneficio será equivalente a un mes de remuneración imponible por cada año de servicio y fracción superior a 6 meses (máximo 10 meses).</a:t>
          </a:r>
          <a:endParaRPr lang="es-CL" dirty="0"/>
        </a:p>
      </dgm:t>
    </dgm:pt>
    <dgm:pt modelId="{D23111D7-49D8-48F8-976A-44ACE4FA76A2}" type="parTrans" cxnId="{A5B31F56-B82A-48FB-AF96-FE0ED7B79861}">
      <dgm:prSet/>
      <dgm:spPr/>
      <dgm:t>
        <a:bodyPr/>
        <a:lstStyle/>
        <a:p>
          <a:endParaRPr lang="es-CL"/>
        </a:p>
      </dgm:t>
    </dgm:pt>
    <dgm:pt modelId="{C68EEB05-118F-4516-8F34-9E205F832CD0}" type="sibTrans" cxnId="{A5B31F56-B82A-48FB-AF96-FE0ED7B79861}">
      <dgm:prSet/>
      <dgm:spPr/>
      <dgm:t>
        <a:bodyPr/>
        <a:lstStyle/>
        <a:p>
          <a:endParaRPr lang="es-CL"/>
        </a:p>
      </dgm:t>
    </dgm:pt>
    <dgm:pt modelId="{37A64080-0C82-4B4C-AD0C-781A0CF79D14}">
      <dgm:prSet phldrT="[Texto]"/>
      <dgm:spPr/>
      <dgm:t>
        <a:bodyPr/>
        <a:lstStyle/>
        <a:p>
          <a:r>
            <a:rPr lang="es-ES_tradnl" dirty="0" smtClean="0"/>
            <a:t>Las funcionarias tendrán derecho a </a:t>
          </a:r>
          <a:r>
            <a:rPr lang="es-ES_tradnl" b="1" dirty="0" smtClean="0"/>
            <a:t>1 mes Adicional</a:t>
          </a:r>
          <a:endParaRPr lang="es-CL" b="1" dirty="0"/>
        </a:p>
      </dgm:t>
    </dgm:pt>
    <dgm:pt modelId="{E45A3649-1DD2-49E3-9DF8-C7F783F9D6FB}" type="parTrans" cxnId="{ABC496E4-9652-4834-8DB7-B8AD8738CC1A}">
      <dgm:prSet/>
      <dgm:spPr/>
      <dgm:t>
        <a:bodyPr/>
        <a:lstStyle/>
        <a:p>
          <a:endParaRPr lang="es-CL"/>
        </a:p>
      </dgm:t>
    </dgm:pt>
    <dgm:pt modelId="{7D696B85-5E96-473E-A90D-7741C8323366}" type="sibTrans" cxnId="{ABC496E4-9652-4834-8DB7-B8AD8738CC1A}">
      <dgm:prSet/>
      <dgm:spPr/>
      <dgm:t>
        <a:bodyPr/>
        <a:lstStyle/>
        <a:p>
          <a:endParaRPr lang="es-CL"/>
        </a:p>
      </dgm:t>
    </dgm:pt>
    <dgm:pt modelId="{AF1EFC7F-C1F4-4678-8E22-7C41A0F444A3}">
      <dgm:prSet phldrT="[Texto]"/>
      <dgm:spPr/>
      <dgm:t>
        <a:bodyPr/>
        <a:lstStyle/>
        <a:p>
          <a:r>
            <a:rPr lang="es-ES_tradnl" smtClean="0"/>
            <a:t>La </a:t>
          </a:r>
          <a:r>
            <a:rPr lang="es-ES_tradnl" b="1" smtClean="0"/>
            <a:t>remuneración base de cálculo </a:t>
          </a:r>
          <a:r>
            <a:rPr lang="es-ES_tradnl" smtClean="0"/>
            <a:t>será el promedio de las remuneraciones mensuales imponibles durante los doce meses inmediatamente anteriores al retiro, actualizadas según IPC  determinado por INE.</a:t>
          </a:r>
          <a:endParaRPr lang="es-CL" dirty="0"/>
        </a:p>
      </dgm:t>
    </dgm:pt>
    <dgm:pt modelId="{D1309A9F-3344-4A5C-9BD0-C4F3C50DCB9B}" type="parTrans" cxnId="{8C33E8FF-040C-44D0-8B4E-9811ED97571E}">
      <dgm:prSet/>
      <dgm:spPr/>
      <dgm:t>
        <a:bodyPr/>
        <a:lstStyle/>
        <a:p>
          <a:endParaRPr lang="es-CL"/>
        </a:p>
      </dgm:t>
    </dgm:pt>
    <dgm:pt modelId="{66161115-8237-4AD0-ACED-16B9B9782A0B}" type="sibTrans" cxnId="{8C33E8FF-040C-44D0-8B4E-9811ED97571E}">
      <dgm:prSet/>
      <dgm:spPr/>
      <dgm:t>
        <a:bodyPr/>
        <a:lstStyle/>
        <a:p>
          <a:endParaRPr lang="es-CL"/>
        </a:p>
      </dgm:t>
    </dgm:pt>
    <dgm:pt modelId="{1B0DCF95-776C-4E4C-87CE-C39ECCF57F5F}" type="pres">
      <dgm:prSet presAssocID="{6667DFA8-CE97-4628-B112-BCF4B7FED3E3}" presName="compositeShape" presStyleCnt="0">
        <dgm:presLayoutVars>
          <dgm:dir/>
          <dgm:resizeHandles/>
        </dgm:presLayoutVars>
      </dgm:prSet>
      <dgm:spPr/>
    </dgm:pt>
    <dgm:pt modelId="{6749D8C8-9335-42B3-9E53-EB789CEA0BE4}" type="pres">
      <dgm:prSet presAssocID="{6667DFA8-CE97-4628-B112-BCF4B7FED3E3}" presName="pyramid" presStyleLbl="node1" presStyleIdx="0" presStyleCnt="1"/>
      <dgm:spPr/>
    </dgm:pt>
    <dgm:pt modelId="{9DCEADD4-B0F1-4F51-8AC8-BAAA7AEEEE0D}" type="pres">
      <dgm:prSet presAssocID="{6667DFA8-CE97-4628-B112-BCF4B7FED3E3}" presName="theList" presStyleCnt="0"/>
      <dgm:spPr/>
    </dgm:pt>
    <dgm:pt modelId="{07533906-4E06-4356-9420-2BBC9FB44D52}" type="pres">
      <dgm:prSet presAssocID="{F9561DA0-6D65-4962-867B-5BE2D936647C}" presName="aNode" presStyleLbl="fgAcc1" presStyleIdx="0" presStyleCnt="3" custScaleX="14611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69EC90F-14FC-49C6-AF4C-E3701250681B}" type="pres">
      <dgm:prSet presAssocID="{F9561DA0-6D65-4962-867B-5BE2D936647C}" presName="aSpace" presStyleCnt="0"/>
      <dgm:spPr/>
    </dgm:pt>
    <dgm:pt modelId="{3984B7C9-3737-4A36-AD26-E110D9BC58CF}" type="pres">
      <dgm:prSet presAssocID="{37A64080-0C82-4B4C-AD0C-781A0CF79D14}" presName="aNode" presStyleLbl="fgAcc1" presStyleIdx="1" presStyleCnt="3" custScaleX="148806" custLinFactNeighborX="1382" custLinFactNeighborY="-2904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4E54D80-8F95-47F8-B1CF-39D12D662345}" type="pres">
      <dgm:prSet presAssocID="{37A64080-0C82-4B4C-AD0C-781A0CF79D14}" presName="aSpace" presStyleCnt="0"/>
      <dgm:spPr/>
    </dgm:pt>
    <dgm:pt modelId="{39A8D1D7-6DFA-403C-A1E7-D9502E344F4C}" type="pres">
      <dgm:prSet presAssocID="{AF1EFC7F-C1F4-4678-8E22-7C41A0F444A3}" presName="aNode" presStyleLbl="fgAcc1" presStyleIdx="2" presStyleCnt="3" custScaleX="15354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1F4AC5B-9C41-49C7-B9F3-842416A3352F}" type="pres">
      <dgm:prSet presAssocID="{AF1EFC7F-C1F4-4678-8E22-7C41A0F444A3}" presName="aSpace" presStyleCnt="0"/>
      <dgm:spPr/>
    </dgm:pt>
  </dgm:ptLst>
  <dgm:cxnLst>
    <dgm:cxn modelId="{0570B9C8-F186-4891-9B7E-4438DDECB7D8}" type="presOf" srcId="{F9561DA0-6D65-4962-867B-5BE2D936647C}" destId="{07533906-4E06-4356-9420-2BBC9FB44D52}" srcOrd="0" destOrd="0" presId="urn:microsoft.com/office/officeart/2005/8/layout/pyramid2"/>
    <dgm:cxn modelId="{B6ABCBB5-1B9C-457B-AF9B-12FDBEBDE788}" type="presOf" srcId="{AF1EFC7F-C1F4-4678-8E22-7C41A0F444A3}" destId="{39A8D1D7-6DFA-403C-A1E7-D9502E344F4C}" srcOrd="0" destOrd="0" presId="urn:microsoft.com/office/officeart/2005/8/layout/pyramid2"/>
    <dgm:cxn modelId="{9038AD64-C33E-4911-A64D-5E9DF4E41A7A}" type="presOf" srcId="{6667DFA8-CE97-4628-B112-BCF4B7FED3E3}" destId="{1B0DCF95-776C-4E4C-87CE-C39ECCF57F5F}" srcOrd="0" destOrd="0" presId="urn:microsoft.com/office/officeart/2005/8/layout/pyramid2"/>
    <dgm:cxn modelId="{8C33E8FF-040C-44D0-8B4E-9811ED97571E}" srcId="{6667DFA8-CE97-4628-B112-BCF4B7FED3E3}" destId="{AF1EFC7F-C1F4-4678-8E22-7C41A0F444A3}" srcOrd="2" destOrd="0" parTransId="{D1309A9F-3344-4A5C-9BD0-C4F3C50DCB9B}" sibTransId="{66161115-8237-4AD0-ACED-16B9B9782A0B}"/>
    <dgm:cxn modelId="{A5B31F56-B82A-48FB-AF96-FE0ED7B79861}" srcId="{6667DFA8-CE97-4628-B112-BCF4B7FED3E3}" destId="{F9561DA0-6D65-4962-867B-5BE2D936647C}" srcOrd="0" destOrd="0" parTransId="{D23111D7-49D8-48F8-976A-44ACE4FA76A2}" sibTransId="{C68EEB05-118F-4516-8F34-9E205F832CD0}"/>
    <dgm:cxn modelId="{424D968B-1B38-43BA-BC04-11DB921CB081}" type="presOf" srcId="{37A64080-0C82-4B4C-AD0C-781A0CF79D14}" destId="{3984B7C9-3737-4A36-AD26-E110D9BC58CF}" srcOrd="0" destOrd="0" presId="urn:microsoft.com/office/officeart/2005/8/layout/pyramid2"/>
    <dgm:cxn modelId="{ABC496E4-9652-4834-8DB7-B8AD8738CC1A}" srcId="{6667DFA8-CE97-4628-B112-BCF4B7FED3E3}" destId="{37A64080-0C82-4B4C-AD0C-781A0CF79D14}" srcOrd="1" destOrd="0" parTransId="{E45A3649-1DD2-49E3-9DF8-C7F783F9D6FB}" sibTransId="{7D696B85-5E96-473E-A90D-7741C8323366}"/>
    <dgm:cxn modelId="{A7E190F1-826B-4C75-8838-D3AC081AD725}" type="presParOf" srcId="{1B0DCF95-776C-4E4C-87CE-C39ECCF57F5F}" destId="{6749D8C8-9335-42B3-9E53-EB789CEA0BE4}" srcOrd="0" destOrd="0" presId="urn:microsoft.com/office/officeart/2005/8/layout/pyramid2"/>
    <dgm:cxn modelId="{C1AD9D9D-0E81-41F3-9AF3-DB228ABB387B}" type="presParOf" srcId="{1B0DCF95-776C-4E4C-87CE-C39ECCF57F5F}" destId="{9DCEADD4-B0F1-4F51-8AC8-BAAA7AEEEE0D}" srcOrd="1" destOrd="0" presId="urn:microsoft.com/office/officeart/2005/8/layout/pyramid2"/>
    <dgm:cxn modelId="{2BA19074-C908-4FEB-88F6-2F3CDB23CCA6}" type="presParOf" srcId="{9DCEADD4-B0F1-4F51-8AC8-BAAA7AEEEE0D}" destId="{07533906-4E06-4356-9420-2BBC9FB44D52}" srcOrd="0" destOrd="0" presId="urn:microsoft.com/office/officeart/2005/8/layout/pyramid2"/>
    <dgm:cxn modelId="{BC054DE4-CDB6-47DB-B9F6-1625C6C85D62}" type="presParOf" srcId="{9DCEADD4-B0F1-4F51-8AC8-BAAA7AEEEE0D}" destId="{F69EC90F-14FC-49C6-AF4C-E3701250681B}" srcOrd="1" destOrd="0" presId="urn:microsoft.com/office/officeart/2005/8/layout/pyramid2"/>
    <dgm:cxn modelId="{FEA71689-DEF9-41A7-9B0F-E43192D32964}" type="presParOf" srcId="{9DCEADD4-B0F1-4F51-8AC8-BAAA7AEEEE0D}" destId="{3984B7C9-3737-4A36-AD26-E110D9BC58CF}" srcOrd="2" destOrd="0" presId="urn:microsoft.com/office/officeart/2005/8/layout/pyramid2"/>
    <dgm:cxn modelId="{AB0FB894-76CA-45CB-8F0E-DFED8606BE50}" type="presParOf" srcId="{9DCEADD4-B0F1-4F51-8AC8-BAAA7AEEEE0D}" destId="{04E54D80-8F95-47F8-B1CF-39D12D662345}" srcOrd="3" destOrd="0" presId="urn:microsoft.com/office/officeart/2005/8/layout/pyramid2"/>
    <dgm:cxn modelId="{F55F8A44-EEB0-4C80-8EBF-BE169CA0DCF1}" type="presParOf" srcId="{9DCEADD4-B0F1-4F51-8AC8-BAAA7AEEEE0D}" destId="{39A8D1D7-6DFA-403C-A1E7-D9502E344F4C}" srcOrd="4" destOrd="0" presId="urn:microsoft.com/office/officeart/2005/8/layout/pyramid2"/>
    <dgm:cxn modelId="{E6EB5129-2B65-4484-8D39-4BF8D36E2746}" type="presParOf" srcId="{9DCEADD4-B0F1-4F51-8AC8-BAAA7AEEEE0D}" destId="{81F4AC5B-9C41-49C7-B9F3-842416A3352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2F726B-D12E-4A56-814C-F62FDE14BD1F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97787619-7254-4D1F-AE3E-33E1B22B1DFC}">
      <dgm:prSet phldrT="[Texto]"/>
      <dgm:spPr/>
      <dgm:t>
        <a:bodyPr/>
        <a:lstStyle/>
        <a:p>
          <a:r>
            <a:rPr lang="es-CL" dirty="0" smtClean="0"/>
            <a:t>RES. NÓMINA CUPOS (MINSAL)</a:t>
          </a:r>
          <a:endParaRPr lang="es-CL" dirty="0"/>
        </a:p>
      </dgm:t>
    </dgm:pt>
    <dgm:pt modelId="{2489FB30-C002-4F74-9508-06E48724A34F}" type="parTrans" cxnId="{A26A563A-8B34-4ED3-8644-DF355806537D}">
      <dgm:prSet/>
      <dgm:spPr/>
      <dgm:t>
        <a:bodyPr/>
        <a:lstStyle/>
        <a:p>
          <a:endParaRPr lang="es-CL"/>
        </a:p>
      </dgm:t>
    </dgm:pt>
    <dgm:pt modelId="{4AFDD8B9-0C0B-421D-8BFC-1251335B288A}" type="sibTrans" cxnId="{A26A563A-8B34-4ED3-8644-DF355806537D}">
      <dgm:prSet/>
      <dgm:spPr/>
      <dgm:t>
        <a:bodyPr/>
        <a:lstStyle/>
        <a:p>
          <a:endParaRPr lang="es-CL"/>
        </a:p>
      </dgm:t>
    </dgm:pt>
    <dgm:pt modelId="{FE4A4A73-DA8F-4596-AEA8-5A94E9ECEAFB}">
      <dgm:prSet phldrT="[Texto]"/>
      <dgm:spPr/>
      <dgm:t>
        <a:bodyPr/>
        <a:lstStyle/>
        <a:p>
          <a:r>
            <a:rPr lang="es-CL" dirty="0" smtClean="0"/>
            <a:t>BASE DE CÁLCULO (COMUNAS)</a:t>
          </a:r>
          <a:endParaRPr lang="es-CL" dirty="0"/>
        </a:p>
      </dgm:t>
    </dgm:pt>
    <dgm:pt modelId="{7F1606CF-3835-46F2-BAC5-F11345410F31}" type="parTrans" cxnId="{06CC1150-BF0A-4E12-BE64-11461AB919C2}">
      <dgm:prSet/>
      <dgm:spPr/>
      <dgm:t>
        <a:bodyPr/>
        <a:lstStyle/>
        <a:p>
          <a:endParaRPr lang="es-CL"/>
        </a:p>
      </dgm:t>
    </dgm:pt>
    <dgm:pt modelId="{9F918D0F-A87C-46E0-8E19-A9DC8F2645F2}" type="sibTrans" cxnId="{06CC1150-BF0A-4E12-BE64-11461AB919C2}">
      <dgm:prSet/>
      <dgm:spPr/>
      <dgm:t>
        <a:bodyPr/>
        <a:lstStyle/>
        <a:p>
          <a:endParaRPr lang="es-CL"/>
        </a:p>
      </dgm:t>
    </dgm:pt>
    <dgm:pt modelId="{B64ACE50-4534-4D1B-A706-283E4C0E0BF8}">
      <dgm:prSet phldrT="[Texto]"/>
      <dgm:spPr/>
      <dgm:t>
        <a:bodyPr/>
        <a:lstStyle/>
        <a:p>
          <a:r>
            <a:rPr lang="es-CL" dirty="0" smtClean="0"/>
            <a:t>REVISIÓN BASE DE CÁLCULO (SS Y MINSAL)</a:t>
          </a:r>
          <a:endParaRPr lang="es-CL" dirty="0"/>
        </a:p>
      </dgm:t>
    </dgm:pt>
    <dgm:pt modelId="{762DD94C-DEE8-4690-BC7A-263C5BC3CC9B}" type="parTrans" cxnId="{C67EB8C0-C552-4674-9F59-2B0415CF1303}">
      <dgm:prSet/>
      <dgm:spPr/>
      <dgm:t>
        <a:bodyPr/>
        <a:lstStyle/>
        <a:p>
          <a:endParaRPr lang="es-CL"/>
        </a:p>
      </dgm:t>
    </dgm:pt>
    <dgm:pt modelId="{DB815D43-2533-47D0-862A-68C531F77736}" type="sibTrans" cxnId="{C67EB8C0-C552-4674-9F59-2B0415CF1303}">
      <dgm:prSet/>
      <dgm:spPr/>
      <dgm:t>
        <a:bodyPr/>
        <a:lstStyle/>
        <a:p>
          <a:endParaRPr lang="es-CL"/>
        </a:p>
      </dgm:t>
    </dgm:pt>
    <dgm:pt modelId="{726D4115-0B12-4EC3-B160-BFBCD476B26C}">
      <dgm:prSet phldrT="[Texto]"/>
      <dgm:spPr/>
      <dgm:t>
        <a:bodyPr/>
        <a:lstStyle/>
        <a:p>
          <a:r>
            <a:rPr lang="es-CL" dirty="0" smtClean="0"/>
            <a:t>ENVÍO A MINSAL </a:t>
          </a:r>
          <a:endParaRPr lang="es-CL" dirty="0"/>
        </a:p>
      </dgm:t>
    </dgm:pt>
    <dgm:pt modelId="{5B948261-B2F8-42E7-A519-4D220A351661}" type="parTrans" cxnId="{94865B09-055D-4CF9-BBFC-4738877DB81D}">
      <dgm:prSet/>
      <dgm:spPr/>
      <dgm:t>
        <a:bodyPr/>
        <a:lstStyle/>
        <a:p>
          <a:endParaRPr lang="es-CL"/>
        </a:p>
      </dgm:t>
    </dgm:pt>
    <dgm:pt modelId="{1496A5CA-48FC-4BF1-A9F9-64E16188C3EE}" type="sibTrans" cxnId="{94865B09-055D-4CF9-BBFC-4738877DB81D}">
      <dgm:prSet/>
      <dgm:spPr/>
      <dgm:t>
        <a:bodyPr/>
        <a:lstStyle/>
        <a:p>
          <a:endParaRPr lang="es-CL"/>
        </a:p>
      </dgm:t>
    </dgm:pt>
    <dgm:pt modelId="{C47BF12C-20EA-4FC2-B4E2-4EE28749BD29}">
      <dgm:prSet phldrT="[Texto]"/>
      <dgm:spPr/>
      <dgm:t>
        <a:bodyPr/>
        <a:lstStyle/>
        <a:p>
          <a:r>
            <a:rPr lang="es-CL" dirty="0" smtClean="0"/>
            <a:t>FIRMA CONVENIO (SS Y COMUNAS)</a:t>
          </a:r>
          <a:endParaRPr lang="es-CL" dirty="0"/>
        </a:p>
      </dgm:t>
    </dgm:pt>
    <dgm:pt modelId="{17D5014B-18CF-4528-B415-7E375F48F211}" type="parTrans" cxnId="{A94B9925-D93A-4B46-9583-FFCA7C64528E}">
      <dgm:prSet/>
      <dgm:spPr/>
      <dgm:t>
        <a:bodyPr/>
        <a:lstStyle/>
        <a:p>
          <a:endParaRPr lang="es-CL"/>
        </a:p>
      </dgm:t>
    </dgm:pt>
    <dgm:pt modelId="{E02BFC61-E20D-44F6-B36B-B3795C2EC515}" type="sibTrans" cxnId="{A94B9925-D93A-4B46-9583-FFCA7C64528E}">
      <dgm:prSet/>
      <dgm:spPr/>
      <dgm:t>
        <a:bodyPr/>
        <a:lstStyle/>
        <a:p>
          <a:endParaRPr lang="es-CL"/>
        </a:p>
      </dgm:t>
    </dgm:pt>
    <dgm:pt modelId="{3BB2E771-454E-4F0E-850B-2D88A581746F}">
      <dgm:prSet phldrT="[Texto]"/>
      <dgm:spPr/>
      <dgm:t>
        <a:bodyPr/>
        <a:lstStyle/>
        <a:p>
          <a:r>
            <a:rPr lang="es-CL" dirty="0" smtClean="0"/>
            <a:t>ELABORACIÓN CONVENIO (SS Y COMUNAS)</a:t>
          </a:r>
          <a:endParaRPr lang="es-CL" dirty="0"/>
        </a:p>
      </dgm:t>
    </dgm:pt>
    <dgm:pt modelId="{518AF6DC-EFCE-4A4A-8540-309B563D3103}" type="parTrans" cxnId="{210A66C5-8C6B-47D4-B8A3-8AC6DFA3EDB0}">
      <dgm:prSet/>
      <dgm:spPr/>
      <dgm:t>
        <a:bodyPr/>
        <a:lstStyle/>
        <a:p>
          <a:endParaRPr lang="es-CL"/>
        </a:p>
      </dgm:t>
    </dgm:pt>
    <dgm:pt modelId="{E1C43860-7C76-45CD-ABEA-1A772790A790}" type="sibTrans" cxnId="{210A66C5-8C6B-47D4-B8A3-8AC6DFA3EDB0}">
      <dgm:prSet/>
      <dgm:spPr/>
      <dgm:t>
        <a:bodyPr/>
        <a:lstStyle/>
        <a:p>
          <a:endParaRPr lang="es-CL"/>
        </a:p>
      </dgm:t>
    </dgm:pt>
    <dgm:pt modelId="{B3F60167-BA0E-46B1-8A62-A890D6B15AA8}">
      <dgm:prSet phldrT="[Texto]"/>
      <dgm:spPr/>
      <dgm:t>
        <a:bodyPr/>
        <a:lstStyle/>
        <a:p>
          <a:r>
            <a:rPr lang="es-CL" dirty="0" smtClean="0"/>
            <a:t>RES. RECURSOS (MINSAL)</a:t>
          </a:r>
          <a:endParaRPr lang="es-CL" dirty="0"/>
        </a:p>
      </dgm:t>
    </dgm:pt>
    <dgm:pt modelId="{1E009DE6-EF19-4164-9FFD-A1F9AEE78E2C}" type="parTrans" cxnId="{2FF9D07C-C48F-4DE0-B141-D9622CDE933E}">
      <dgm:prSet/>
      <dgm:spPr/>
      <dgm:t>
        <a:bodyPr/>
        <a:lstStyle/>
        <a:p>
          <a:endParaRPr lang="es-CL"/>
        </a:p>
      </dgm:t>
    </dgm:pt>
    <dgm:pt modelId="{FB0334B3-B0FA-4EEB-8723-B56613029FB3}" type="sibTrans" cxnId="{2FF9D07C-C48F-4DE0-B141-D9622CDE933E}">
      <dgm:prSet/>
      <dgm:spPr/>
      <dgm:t>
        <a:bodyPr/>
        <a:lstStyle/>
        <a:p>
          <a:endParaRPr lang="es-CL"/>
        </a:p>
      </dgm:t>
    </dgm:pt>
    <dgm:pt modelId="{35E05A81-3522-4A48-BDAB-119FDE92C5A3}">
      <dgm:prSet phldrT="[Texto]"/>
      <dgm:spPr/>
      <dgm:t>
        <a:bodyPr/>
        <a:lstStyle/>
        <a:p>
          <a:r>
            <a:rPr lang="es-CL" dirty="0" smtClean="0"/>
            <a:t>TRASNFERENCIA A SS (MINSAL)</a:t>
          </a:r>
          <a:endParaRPr lang="es-CL" dirty="0"/>
        </a:p>
      </dgm:t>
    </dgm:pt>
    <dgm:pt modelId="{022990A8-350D-43F7-9E50-8D4D736146BB}" type="parTrans" cxnId="{F055D1C5-E0AD-4B99-B89F-1771EF9A30D4}">
      <dgm:prSet/>
      <dgm:spPr/>
      <dgm:t>
        <a:bodyPr/>
        <a:lstStyle/>
        <a:p>
          <a:endParaRPr lang="es-CL"/>
        </a:p>
      </dgm:t>
    </dgm:pt>
    <dgm:pt modelId="{E43E4A85-D1C0-4FA4-BEC3-C363CE0599E6}" type="sibTrans" cxnId="{F055D1C5-E0AD-4B99-B89F-1771EF9A30D4}">
      <dgm:prSet/>
      <dgm:spPr/>
      <dgm:t>
        <a:bodyPr/>
        <a:lstStyle/>
        <a:p>
          <a:endParaRPr lang="es-CL"/>
        </a:p>
      </dgm:t>
    </dgm:pt>
    <dgm:pt modelId="{A33F3963-9DFE-41C3-8569-D4AF0CFDF682}">
      <dgm:prSet phldrT="[Texto]"/>
      <dgm:spPr/>
      <dgm:t>
        <a:bodyPr/>
        <a:lstStyle/>
        <a:p>
          <a:r>
            <a:rPr lang="es-CL" dirty="0" smtClean="0"/>
            <a:t>TRASNFERENCIA A COMUNAS Y PAGO</a:t>
          </a:r>
          <a:endParaRPr lang="es-CL" dirty="0"/>
        </a:p>
      </dgm:t>
    </dgm:pt>
    <dgm:pt modelId="{BB125E38-CEBE-42A5-9F3F-BE2EADD579EF}" type="parTrans" cxnId="{3F7F27A3-DCA0-4405-B9B9-FDC834E03088}">
      <dgm:prSet/>
      <dgm:spPr/>
      <dgm:t>
        <a:bodyPr/>
        <a:lstStyle/>
        <a:p>
          <a:endParaRPr lang="es-CL"/>
        </a:p>
      </dgm:t>
    </dgm:pt>
    <dgm:pt modelId="{8398E07A-FEFE-4675-BBF7-CCC228699B7F}" type="sibTrans" cxnId="{3F7F27A3-DCA0-4405-B9B9-FDC834E03088}">
      <dgm:prSet/>
      <dgm:spPr/>
      <dgm:t>
        <a:bodyPr/>
        <a:lstStyle/>
        <a:p>
          <a:endParaRPr lang="es-CL"/>
        </a:p>
      </dgm:t>
    </dgm:pt>
    <dgm:pt modelId="{B09469D4-FBE3-4ACF-B9D0-19925C9F9454}" type="pres">
      <dgm:prSet presAssocID="{AC2F726B-D12E-4A56-814C-F62FDE14BD1F}" presName="Name0" presStyleCnt="0">
        <dgm:presLayoutVars>
          <dgm:dir/>
          <dgm:resizeHandles/>
        </dgm:presLayoutVars>
      </dgm:prSet>
      <dgm:spPr/>
    </dgm:pt>
    <dgm:pt modelId="{3A91201D-F435-476D-948C-F589BA98ABFB}" type="pres">
      <dgm:prSet presAssocID="{97787619-7254-4D1F-AE3E-33E1B22B1DFC}" presName="compNode" presStyleCnt="0"/>
      <dgm:spPr/>
    </dgm:pt>
    <dgm:pt modelId="{CC04663B-F664-49D4-BEC9-0683D5A44AB2}" type="pres">
      <dgm:prSet presAssocID="{97787619-7254-4D1F-AE3E-33E1B22B1DFC}" presName="dummyConnPt" presStyleCnt="0"/>
      <dgm:spPr/>
    </dgm:pt>
    <dgm:pt modelId="{F5D966F1-E848-4814-916C-17A3A8A84B31}" type="pres">
      <dgm:prSet presAssocID="{97787619-7254-4D1F-AE3E-33E1B22B1DFC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0EE4E2C-2DF4-4C9A-B9A0-7943DBEA4D33}" type="pres">
      <dgm:prSet presAssocID="{4AFDD8B9-0C0B-421D-8BFC-1251335B288A}" presName="sibTrans" presStyleLbl="bgSibTrans2D1" presStyleIdx="0" presStyleCnt="8"/>
      <dgm:spPr/>
    </dgm:pt>
    <dgm:pt modelId="{E49C5271-14C9-4ED7-B43C-1AD0D99958C2}" type="pres">
      <dgm:prSet presAssocID="{FE4A4A73-DA8F-4596-AEA8-5A94E9ECEAFB}" presName="compNode" presStyleCnt="0"/>
      <dgm:spPr/>
    </dgm:pt>
    <dgm:pt modelId="{3B18FAAC-454A-4CA9-8CE6-C887ACEFAB1F}" type="pres">
      <dgm:prSet presAssocID="{FE4A4A73-DA8F-4596-AEA8-5A94E9ECEAFB}" presName="dummyConnPt" presStyleCnt="0"/>
      <dgm:spPr/>
    </dgm:pt>
    <dgm:pt modelId="{6FB64934-8083-45BD-BB7F-E24625AA0092}" type="pres">
      <dgm:prSet presAssocID="{FE4A4A73-DA8F-4596-AEA8-5A94E9ECEAFB}" presName="node" presStyleLbl="node1" presStyleIdx="1" presStyleCnt="9">
        <dgm:presLayoutVars>
          <dgm:bulletEnabled val="1"/>
        </dgm:presLayoutVars>
      </dgm:prSet>
      <dgm:spPr/>
    </dgm:pt>
    <dgm:pt modelId="{88E37B77-B3B5-4029-965A-B2E5A10B10C8}" type="pres">
      <dgm:prSet presAssocID="{9F918D0F-A87C-46E0-8E19-A9DC8F2645F2}" presName="sibTrans" presStyleLbl="bgSibTrans2D1" presStyleIdx="1" presStyleCnt="8"/>
      <dgm:spPr/>
    </dgm:pt>
    <dgm:pt modelId="{6745215F-24C8-44C9-A7C3-652E7D1C17FD}" type="pres">
      <dgm:prSet presAssocID="{B64ACE50-4534-4D1B-A706-283E4C0E0BF8}" presName="compNode" presStyleCnt="0"/>
      <dgm:spPr/>
    </dgm:pt>
    <dgm:pt modelId="{7E99C8D0-707A-4FC3-9640-4B2083AF7F4F}" type="pres">
      <dgm:prSet presAssocID="{B64ACE50-4534-4D1B-A706-283E4C0E0BF8}" presName="dummyConnPt" presStyleCnt="0"/>
      <dgm:spPr/>
    </dgm:pt>
    <dgm:pt modelId="{5AE4466A-0BD3-409B-B061-014B50844D99}" type="pres">
      <dgm:prSet presAssocID="{B64ACE50-4534-4D1B-A706-283E4C0E0BF8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CE2E7E5-6CBC-475E-ADE7-88F9176A48DB}" type="pres">
      <dgm:prSet presAssocID="{DB815D43-2533-47D0-862A-68C531F77736}" presName="sibTrans" presStyleLbl="bgSibTrans2D1" presStyleIdx="2" presStyleCnt="8"/>
      <dgm:spPr/>
    </dgm:pt>
    <dgm:pt modelId="{35FB2FB7-CC6E-4A64-A177-DD4A67406C1E}" type="pres">
      <dgm:prSet presAssocID="{726D4115-0B12-4EC3-B160-BFBCD476B26C}" presName="compNode" presStyleCnt="0"/>
      <dgm:spPr/>
    </dgm:pt>
    <dgm:pt modelId="{BA5847EA-A3AA-4F9C-BE34-D737E74A2F82}" type="pres">
      <dgm:prSet presAssocID="{726D4115-0B12-4EC3-B160-BFBCD476B26C}" presName="dummyConnPt" presStyleCnt="0"/>
      <dgm:spPr/>
    </dgm:pt>
    <dgm:pt modelId="{45DBCAC3-7EF6-42D7-B620-7D615DF81F1B}" type="pres">
      <dgm:prSet presAssocID="{726D4115-0B12-4EC3-B160-BFBCD476B26C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7D2BA3F-9403-4A07-8929-707415E63741}" type="pres">
      <dgm:prSet presAssocID="{1496A5CA-48FC-4BF1-A9F9-64E16188C3EE}" presName="sibTrans" presStyleLbl="bgSibTrans2D1" presStyleIdx="3" presStyleCnt="8"/>
      <dgm:spPr/>
    </dgm:pt>
    <dgm:pt modelId="{1D5DFC8B-F861-4DEC-8B62-6EDCF074C8C9}" type="pres">
      <dgm:prSet presAssocID="{C47BF12C-20EA-4FC2-B4E2-4EE28749BD29}" presName="compNode" presStyleCnt="0"/>
      <dgm:spPr/>
    </dgm:pt>
    <dgm:pt modelId="{A3B1A368-21EC-4070-8B41-EBB9E23831D0}" type="pres">
      <dgm:prSet presAssocID="{C47BF12C-20EA-4FC2-B4E2-4EE28749BD29}" presName="dummyConnPt" presStyleCnt="0"/>
      <dgm:spPr/>
    </dgm:pt>
    <dgm:pt modelId="{DD4ACBE6-30D9-42E4-949A-19D70F718499}" type="pres">
      <dgm:prSet presAssocID="{C47BF12C-20EA-4FC2-B4E2-4EE28749BD29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F1EA921-3DB9-4C7A-A15A-F6F092501677}" type="pres">
      <dgm:prSet presAssocID="{E02BFC61-E20D-44F6-B36B-B3795C2EC515}" presName="sibTrans" presStyleLbl="bgSibTrans2D1" presStyleIdx="4" presStyleCnt="8"/>
      <dgm:spPr/>
    </dgm:pt>
    <dgm:pt modelId="{CBA6FE0F-93A0-495D-989A-FE145E31E537}" type="pres">
      <dgm:prSet presAssocID="{3BB2E771-454E-4F0E-850B-2D88A581746F}" presName="compNode" presStyleCnt="0"/>
      <dgm:spPr/>
    </dgm:pt>
    <dgm:pt modelId="{4B7BDD74-8F30-46B8-BB9A-6C1416CA78BC}" type="pres">
      <dgm:prSet presAssocID="{3BB2E771-454E-4F0E-850B-2D88A581746F}" presName="dummyConnPt" presStyleCnt="0"/>
      <dgm:spPr/>
    </dgm:pt>
    <dgm:pt modelId="{A66EBDE3-1D3A-45BA-B647-7D7FE7A1F40F}" type="pres">
      <dgm:prSet presAssocID="{3BB2E771-454E-4F0E-850B-2D88A581746F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B0A55A0-F539-4542-89C2-77738466D3C5}" type="pres">
      <dgm:prSet presAssocID="{E1C43860-7C76-45CD-ABEA-1A772790A790}" presName="sibTrans" presStyleLbl="bgSibTrans2D1" presStyleIdx="5" presStyleCnt="8"/>
      <dgm:spPr/>
    </dgm:pt>
    <dgm:pt modelId="{7949D535-CD84-4D8F-837B-8FC8F708E30E}" type="pres">
      <dgm:prSet presAssocID="{B3F60167-BA0E-46B1-8A62-A890D6B15AA8}" presName="compNode" presStyleCnt="0"/>
      <dgm:spPr/>
    </dgm:pt>
    <dgm:pt modelId="{A3F68D77-B19F-482C-BABC-B0B781F5A022}" type="pres">
      <dgm:prSet presAssocID="{B3F60167-BA0E-46B1-8A62-A890D6B15AA8}" presName="dummyConnPt" presStyleCnt="0"/>
      <dgm:spPr/>
    </dgm:pt>
    <dgm:pt modelId="{ADE697E2-7324-493B-8D97-1F074D3E95EF}" type="pres">
      <dgm:prSet presAssocID="{B3F60167-BA0E-46B1-8A62-A890D6B15AA8}" presName="node" presStyleLbl="node1" presStyleIdx="6" presStyleCnt="9">
        <dgm:presLayoutVars>
          <dgm:bulletEnabled val="1"/>
        </dgm:presLayoutVars>
      </dgm:prSet>
      <dgm:spPr/>
    </dgm:pt>
    <dgm:pt modelId="{1FEF2E5D-F405-42E6-856C-FAD3B7207B43}" type="pres">
      <dgm:prSet presAssocID="{FB0334B3-B0FA-4EEB-8723-B56613029FB3}" presName="sibTrans" presStyleLbl="bgSibTrans2D1" presStyleIdx="6" presStyleCnt="8"/>
      <dgm:spPr/>
    </dgm:pt>
    <dgm:pt modelId="{888C48D0-4A28-46A7-987F-7A554CDD2D94}" type="pres">
      <dgm:prSet presAssocID="{35E05A81-3522-4A48-BDAB-119FDE92C5A3}" presName="compNode" presStyleCnt="0"/>
      <dgm:spPr/>
    </dgm:pt>
    <dgm:pt modelId="{9F923CB1-ACDC-405D-88D9-E747D2A477FA}" type="pres">
      <dgm:prSet presAssocID="{35E05A81-3522-4A48-BDAB-119FDE92C5A3}" presName="dummyConnPt" presStyleCnt="0"/>
      <dgm:spPr/>
    </dgm:pt>
    <dgm:pt modelId="{38E9F189-5E4F-40A8-AE70-2E37A632E375}" type="pres">
      <dgm:prSet presAssocID="{35E05A81-3522-4A48-BDAB-119FDE92C5A3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90111E7-58A0-419C-928D-FE54E56572B1}" type="pres">
      <dgm:prSet presAssocID="{E43E4A85-D1C0-4FA4-BEC3-C363CE0599E6}" presName="sibTrans" presStyleLbl="bgSibTrans2D1" presStyleIdx="7" presStyleCnt="8"/>
      <dgm:spPr/>
    </dgm:pt>
    <dgm:pt modelId="{205DC1F7-2093-4BE9-ADA9-124184D5B851}" type="pres">
      <dgm:prSet presAssocID="{A33F3963-9DFE-41C3-8569-D4AF0CFDF682}" presName="compNode" presStyleCnt="0"/>
      <dgm:spPr/>
    </dgm:pt>
    <dgm:pt modelId="{D409E53D-800C-4FBB-A4D1-8A6364FE3A1F}" type="pres">
      <dgm:prSet presAssocID="{A33F3963-9DFE-41C3-8569-D4AF0CFDF682}" presName="dummyConnPt" presStyleCnt="0"/>
      <dgm:spPr/>
    </dgm:pt>
    <dgm:pt modelId="{6697B3B8-5442-4619-935A-1B8A5F53BB8C}" type="pres">
      <dgm:prSet presAssocID="{A33F3963-9DFE-41C3-8569-D4AF0CFDF682}" presName="node" presStyleLbl="node1" presStyleIdx="8" presStyleCnt="9">
        <dgm:presLayoutVars>
          <dgm:bulletEnabled val="1"/>
        </dgm:presLayoutVars>
      </dgm:prSet>
      <dgm:spPr/>
    </dgm:pt>
  </dgm:ptLst>
  <dgm:cxnLst>
    <dgm:cxn modelId="{943DF6CF-E01B-4867-BB8A-BBBCE991821C}" type="presOf" srcId="{726D4115-0B12-4EC3-B160-BFBCD476B26C}" destId="{45DBCAC3-7EF6-42D7-B620-7D615DF81F1B}" srcOrd="0" destOrd="0" presId="urn:microsoft.com/office/officeart/2005/8/layout/bProcess4"/>
    <dgm:cxn modelId="{2B92458B-FC82-4092-AF3D-F7358D8DF9BE}" type="presOf" srcId="{1496A5CA-48FC-4BF1-A9F9-64E16188C3EE}" destId="{87D2BA3F-9403-4A07-8929-707415E63741}" srcOrd="0" destOrd="0" presId="urn:microsoft.com/office/officeart/2005/8/layout/bProcess4"/>
    <dgm:cxn modelId="{06CC1150-BF0A-4E12-BE64-11461AB919C2}" srcId="{AC2F726B-D12E-4A56-814C-F62FDE14BD1F}" destId="{FE4A4A73-DA8F-4596-AEA8-5A94E9ECEAFB}" srcOrd="1" destOrd="0" parTransId="{7F1606CF-3835-46F2-BAC5-F11345410F31}" sibTransId="{9F918D0F-A87C-46E0-8E19-A9DC8F2645F2}"/>
    <dgm:cxn modelId="{8365F13A-EDBA-4F3D-8049-0D348D596D28}" type="presOf" srcId="{97787619-7254-4D1F-AE3E-33E1B22B1DFC}" destId="{F5D966F1-E848-4814-916C-17A3A8A84B31}" srcOrd="0" destOrd="0" presId="urn:microsoft.com/office/officeart/2005/8/layout/bProcess4"/>
    <dgm:cxn modelId="{1487689B-A581-43A2-8C24-2B3EC0857930}" type="presOf" srcId="{DB815D43-2533-47D0-862A-68C531F77736}" destId="{3CE2E7E5-6CBC-475E-ADE7-88F9176A48DB}" srcOrd="0" destOrd="0" presId="urn:microsoft.com/office/officeart/2005/8/layout/bProcess4"/>
    <dgm:cxn modelId="{BDC0BD63-D6CF-4B70-ABC9-3B906FA098D2}" type="presOf" srcId="{FB0334B3-B0FA-4EEB-8723-B56613029FB3}" destId="{1FEF2E5D-F405-42E6-856C-FAD3B7207B43}" srcOrd="0" destOrd="0" presId="urn:microsoft.com/office/officeart/2005/8/layout/bProcess4"/>
    <dgm:cxn modelId="{2FF9D07C-C48F-4DE0-B141-D9622CDE933E}" srcId="{AC2F726B-D12E-4A56-814C-F62FDE14BD1F}" destId="{B3F60167-BA0E-46B1-8A62-A890D6B15AA8}" srcOrd="6" destOrd="0" parTransId="{1E009DE6-EF19-4164-9FFD-A1F9AEE78E2C}" sibTransId="{FB0334B3-B0FA-4EEB-8723-B56613029FB3}"/>
    <dgm:cxn modelId="{4C47C50E-0093-4D84-99A5-238714FC5A34}" type="presOf" srcId="{35E05A81-3522-4A48-BDAB-119FDE92C5A3}" destId="{38E9F189-5E4F-40A8-AE70-2E37A632E375}" srcOrd="0" destOrd="0" presId="urn:microsoft.com/office/officeart/2005/8/layout/bProcess4"/>
    <dgm:cxn modelId="{27CFE7D0-894E-4FC2-AD63-2F9A587FE7A9}" type="presOf" srcId="{C47BF12C-20EA-4FC2-B4E2-4EE28749BD29}" destId="{DD4ACBE6-30D9-42E4-949A-19D70F718499}" srcOrd="0" destOrd="0" presId="urn:microsoft.com/office/officeart/2005/8/layout/bProcess4"/>
    <dgm:cxn modelId="{A11ABD1D-7C93-459C-8C13-79CEC46F95C9}" type="presOf" srcId="{4AFDD8B9-0C0B-421D-8BFC-1251335B288A}" destId="{40EE4E2C-2DF4-4C9A-B9A0-7943DBEA4D33}" srcOrd="0" destOrd="0" presId="urn:microsoft.com/office/officeart/2005/8/layout/bProcess4"/>
    <dgm:cxn modelId="{210A66C5-8C6B-47D4-B8A3-8AC6DFA3EDB0}" srcId="{AC2F726B-D12E-4A56-814C-F62FDE14BD1F}" destId="{3BB2E771-454E-4F0E-850B-2D88A581746F}" srcOrd="5" destOrd="0" parTransId="{518AF6DC-EFCE-4A4A-8540-309B563D3103}" sibTransId="{E1C43860-7C76-45CD-ABEA-1A772790A790}"/>
    <dgm:cxn modelId="{A94B9925-D93A-4B46-9583-FFCA7C64528E}" srcId="{AC2F726B-D12E-4A56-814C-F62FDE14BD1F}" destId="{C47BF12C-20EA-4FC2-B4E2-4EE28749BD29}" srcOrd="4" destOrd="0" parTransId="{17D5014B-18CF-4528-B415-7E375F48F211}" sibTransId="{E02BFC61-E20D-44F6-B36B-B3795C2EC515}"/>
    <dgm:cxn modelId="{0DADECFA-BE07-45F3-BC4A-929DA38B6CAA}" type="presOf" srcId="{B64ACE50-4534-4D1B-A706-283E4C0E0BF8}" destId="{5AE4466A-0BD3-409B-B061-014B50844D99}" srcOrd="0" destOrd="0" presId="urn:microsoft.com/office/officeart/2005/8/layout/bProcess4"/>
    <dgm:cxn modelId="{8563EDA8-295B-4E1F-AE90-541F9217EBC5}" type="presOf" srcId="{AC2F726B-D12E-4A56-814C-F62FDE14BD1F}" destId="{B09469D4-FBE3-4ACF-B9D0-19925C9F9454}" srcOrd="0" destOrd="0" presId="urn:microsoft.com/office/officeart/2005/8/layout/bProcess4"/>
    <dgm:cxn modelId="{A26A563A-8B34-4ED3-8644-DF355806537D}" srcId="{AC2F726B-D12E-4A56-814C-F62FDE14BD1F}" destId="{97787619-7254-4D1F-AE3E-33E1B22B1DFC}" srcOrd="0" destOrd="0" parTransId="{2489FB30-C002-4F74-9508-06E48724A34F}" sibTransId="{4AFDD8B9-0C0B-421D-8BFC-1251335B288A}"/>
    <dgm:cxn modelId="{F2B690D1-6E5F-4937-AAB2-8DE7A46D00D9}" type="presOf" srcId="{9F918D0F-A87C-46E0-8E19-A9DC8F2645F2}" destId="{88E37B77-B3B5-4029-965A-B2E5A10B10C8}" srcOrd="0" destOrd="0" presId="urn:microsoft.com/office/officeart/2005/8/layout/bProcess4"/>
    <dgm:cxn modelId="{FAD09648-03FA-47B2-83E5-CB4C7DABE11C}" type="presOf" srcId="{E1C43860-7C76-45CD-ABEA-1A772790A790}" destId="{7B0A55A0-F539-4542-89C2-77738466D3C5}" srcOrd="0" destOrd="0" presId="urn:microsoft.com/office/officeart/2005/8/layout/bProcess4"/>
    <dgm:cxn modelId="{3F7F27A3-DCA0-4405-B9B9-FDC834E03088}" srcId="{AC2F726B-D12E-4A56-814C-F62FDE14BD1F}" destId="{A33F3963-9DFE-41C3-8569-D4AF0CFDF682}" srcOrd="8" destOrd="0" parTransId="{BB125E38-CEBE-42A5-9F3F-BE2EADD579EF}" sibTransId="{8398E07A-FEFE-4675-BBF7-CCC228699B7F}"/>
    <dgm:cxn modelId="{3BFC7996-D1E4-4EF3-B4D2-8AFEF4CC7113}" type="presOf" srcId="{E43E4A85-D1C0-4FA4-BEC3-C363CE0599E6}" destId="{290111E7-58A0-419C-928D-FE54E56572B1}" srcOrd="0" destOrd="0" presId="urn:microsoft.com/office/officeart/2005/8/layout/bProcess4"/>
    <dgm:cxn modelId="{C67EB8C0-C552-4674-9F59-2B0415CF1303}" srcId="{AC2F726B-D12E-4A56-814C-F62FDE14BD1F}" destId="{B64ACE50-4534-4D1B-A706-283E4C0E0BF8}" srcOrd="2" destOrd="0" parTransId="{762DD94C-DEE8-4690-BC7A-263C5BC3CC9B}" sibTransId="{DB815D43-2533-47D0-862A-68C531F77736}"/>
    <dgm:cxn modelId="{8D6009A6-5E9C-42F7-8CDA-D976DF032B69}" type="presOf" srcId="{B3F60167-BA0E-46B1-8A62-A890D6B15AA8}" destId="{ADE697E2-7324-493B-8D97-1F074D3E95EF}" srcOrd="0" destOrd="0" presId="urn:microsoft.com/office/officeart/2005/8/layout/bProcess4"/>
    <dgm:cxn modelId="{58A5DE17-1A6E-4C80-AC0F-438ED72853B4}" type="presOf" srcId="{FE4A4A73-DA8F-4596-AEA8-5A94E9ECEAFB}" destId="{6FB64934-8083-45BD-BB7F-E24625AA0092}" srcOrd="0" destOrd="0" presId="urn:microsoft.com/office/officeart/2005/8/layout/bProcess4"/>
    <dgm:cxn modelId="{F5ED349A-FD94-445A-BFE1-7F2576930B0C}" type="presOf" srcId="{3BB2E771-454E-4F0E-850B-2D88A581746F}" destId="{A66EBDE3-1D3A-45BA-B647-7D7FE7A1F40F}" srcOrd="0" destOrd="0" presId="urn:microsoft.com/office/officeart/2005/8/layout/bProcess4"/>
    <dgm:cxn modelId="{94865B09-055D-4CF9-BBFC-4738877DB81D}" srcId="{AC2F726B-D12E-4A56-814C-F62FDE14BD1F}" destId="{726D4115-0B12-4EC3-B160-BFBCD476B26C}" srcOrd="3" destOrd="0" parTransId="{5B948261-B2F8-42E7-A519-4D220A351661}" sibTransId="{1496A5CA-48FC-4BF1-A9F9-64E16188C3EE}"/>
    <dgm:cxn modelId="{34D40AA0-03AA-40D0-BADA-2C16854B7E02}" type="presOf" srcId="{A33F3963-9DFE-41C3-8569-D4AF0CFDF682}" destId="{6697B3B8-5442-4619-935A-1B8A5F53BB8C}" srcOrd="0" destOrd="0" presId="urn:microsoft.com/office/officeart/2005/8/layout/bProcess4"/>
    <dgm:cxn modelId="{F36B0C83-468F-4030-B0C9-AEEE7E8F511E}" type="presOf" srcId="{E02BFC61-E20D-44F6-B36B-B3795C2EC515}" destId="{FF1EA921-3DB9-4C7A-A15A-F6F092501677}" srcOrd="0" destOrd="0" presId="urn:microsoft.com/office/officeart/2005/8/layout/bProcess4"/>
    <dgm:cxn modelId="{F055D1C5-E0AD-4B99-B89F-1771EF9A30D4}" srcId="{AC2F726B-D12E-4A56-814C-F62FDE14BD1F}" destId="{35E05A81-3522-4A48-BDAB-119FDE92C5A3}" srcOrd="7" destOrd="0" parTransId="{022990A8-350D-43F7-9E50-8D4D736146BB}" sibTransId="{E43E4A85-D1C0-4FA4-BEC3-C363CE0599E6}"/>
    <dgm:cxn modelId="{31889666-ECB3-47F2-B1F9-6BB72AD249F0}" type="presParOf" srcId="{B09469D4-FBE3-4ACF-B9D0-19925C9F9454}" destId="{3A91201D-F435-476D-948C-F589BA98ABFB}" srcOrd="0" destOrd="0" presId="urn:microsoft.com/office/officeart/2005/8/layout/bProcess4"/>
    <dgm:cxn modelId="{88DE6492-53B9-4681-AA06-339158AD0761}" type="presParOf" srcId="{3A91201D-F435-476D-948C-F589BA98ABFB}" destId="{CC04663B-F664-49D4-BEC9-0683D5A44AB2}" srcOrd="0" destOrd="0" presId="urn:microsoft.com/office/officeart/2005/8/layout/bProcess4"/>
    <dgm:cxn modelId="{E11AA19C-80C0-4C11-ABE4-30AE58E9560C}" type="presParOf" srcId="{3A91201D-F435-476D-948C-F589BA98ABFB}" destId="{F5D966F1-E848-4814-916C-17A3A8A84B31}" srcOrd="1" destOrd="0" presId="urn:microsoft.com/office/officeart/2005/8/layout/bProcess4"/>
    <dgm:cxn modelId="{AECBEFF9-DC51-454E-B1FF-23D7D6F6DC1E}" type="presParOf" srcId="{B09469D4-FBE3-4ACF-B9D0-19925C9F9454}" destId="{40EE4E2C-2DF4-4C9A-B9A0-7943DBEA4D33}" srcOrd="1" destOrd="0" presId="urn:microsoft.com/office/officeart/2005/8/layout/bProcess4"/>
    <dgm:cxn modelId="{FB5C28BA-65B3-4156-BB38-36B778ECEA0E}" type="presParOf" srcId="{B09469D4-FBE3-4ACF-B9D0-19925C9F9454}" destId="{E49C5271-14C9-4ED7-B43C-1AD0D99958C2}" srcOrd="2" destOrd="0" presId="urn:microsoft.com/office/officeart/2005/8/layout/bProcess4"/>
    <dgm:cxn modelId="{CC69E37B-D97A-44C4-9EC8-C79BE6FC9198}" type="presParOf" srcId="{E49C5271-14C9-4ED7-B43C-1AD0D99958C2}" destId="{3B18FAAC-454A-4CA9-8CE6-C887ACEFAB1F}" srcOrd="0" destOrd="0" presId="urn:microsoft.com/office/officeart/2005/8/layout/bProcess4"/>
    <dgm:cxn modelId="{AEACD7A5-DCD9-47A5-BE65-53C35899892C}" type="presParOf" srcId="{E49C5271-14C9-4ED7-B43C-1AD0D99958C2}" destId="{6FB64934-8083-45BD-BB7F-E24625AA0092}" srcOrd="1" destOrd="0" presId="urn:microsoft.com/office/officeart/2005/8/layout/bProcess4"/>
    <dgm:cxn modelId="{09D97482-DAE5-4FCA-A78E-EAECB9DF7A5F}" type="presParOf" srcId="{B09469D4-FBE3-4ACF-B9D0-19925C9F9454}" destId="{88E37B77-B3B5-4029-965A-B2E5A10B10C8}" srcOrd="3" destOrd="0" presId="urn:microsoft.com/office/officeart/2005/8/layout/bProcess4"/>
    <dgm:cxn modelId="{D9F7BCBC-D7B8-42C0-86F9-5C3E8814B3D4}" type="presParOf" srcId="{B09469D4-FBE3-4ACF-B9D0-19925C9F9454}" destId="{6745215F-24C8-44C9-A7C3-652E7D1C17FD}" srcOrd="4" destOrd="0" presId="urn:microsoft.com/office/officeart/2005/8/layout/bProcess4"/>
    <dgm:cxn modelId="{0726912A-B5F2-47E0-A106-8564E9904808}" type="presParOf" srcId="{6745215F-24C8-44C9-A7C3-652E7D1C17FD}" destId="{7E99C8D0-707A-4FC3-9640-4B2083AF7F4F}" srcOrd="0" destOrd="0" presId="urn:microsoft.com/office/officeart/2005/8/layout/bProcess4"/>
    <dgm:cxn modelId="{D14129E1-8098-433C-A9E0-BD19C80DE4AD}" type="presParOf" srcId="{6745215F-24C8-44C9-A7C3-652E7D1C17FD}" destId="{5AE4466A-0BD3-409B-B061-014B50844D99}" srcOrd="1" destOrd="0" presId="urn:microsoft.com/office/officeart/2005/8/layout/bProcess4"/>
    <dgm:cxn modelId="{258729DB-6BAD-4DEB-9840-963F4E6BC623}" type="presParOf" srcId="{B09469D4-FBE3-4ACF-B9D0-19925C9F9454}" destId="{3CE2E7E5-6CBC-475E-ADE7-88F9176A48DB}" srcOrd="5" destOrd="0" presId="urn:microsoft.com/office/officeart/2005/8/layout/bProcess4"/>
    <dgm:cxn modelId="{4BDF1EAE-FA04-4887-810B-F7A5612C3603}" type="presParOf" srcId="{B09469D4-FBE3-4ACF-B9D0-19925C9F9454}" destId="{35FB2FB7-CC6E-4A64-A177-DD4A67406C1E}" srcOrd="6" destOrd="0" presId="urn:microsoft.com/office/officeart/2005/8/layout/bProcess4"/>
    <dgm:cxn modelId="{46B07F64-CFF4-4FE5-A2F3-3E70B85D2E0F}" type="presParOf" srcId="{35FB2FB7-CC6E-4A64-A177-DD4A67406C1E}" destId="{BA5847EA-A3AA-4F9C-BE34-D737E74A2F82}" srcOrd="0" destOrd="0" presId="urn:microsoft.com/office/officeart/2005/8/layout/bProcess4"/>
    <dgm:cxn modelId="{FA52F930-9834-4B3B-BB18-699B3A802EAE}" type="presParOf" srcId="{35FB2FB7-CC6E-4A64-A177-DD4A67406C1E}" destId="{45DBCAC3-7EF6-42D7-B620-7D615DF81F1B}" srcOrd="1" destOrd="0" presId="urn:microsoft.com/office/officeart/2005/8/layout/bProcess4"/>
    <dgm:cxn modelId="{A8EA1A87-0EEA-4A16-809E-79395F5B2459}" type="presParOf" srcId="{B09469D4-FBE3-4ACF-B9D0-19925C9F9454}" destId="{87D2BA3F-9403-4A07-8929-707415E63741}" srcOrd="7" destOrd="0" presId="urn:microsoft.com/office/officeart/2005/8/layout/bProcess4"/>
    <dgm:cxn modelId="{DED01EFD-D3E4-4F1A-BD2E-D5B1D5B17B09}" type="presParOf" srcId="{B09469D4-FBE3-4ACF-B9D0-19925C9F9454}" destId="{1D5DFC8B-F861-4DEC-8B62-6EDCF074C8C9}" srcOrd="8" destOrd="0" presId="urn:microsoft.com/office/officeart/2005/8/layout/bProcess4"/>
    <dgm:cxn modelId="{4CD1E641-B659-4B4F-AEEA-43AEF547C037}" type="presParOf" srcId="{1D5DFC8B-F861-4DEC-8B62-6EDCF074C8C9}" destId="{A3B1A368-21EC-4070-8B41-EBB9E23831D0}" srcOrd="0" destOrd="0" presId="urn:microsoft.com/office/officeart/2005/8/layout/bProcess4"/>
    <dgm:cxn modelId="{4B962401-3114-4558-A4AD-C465631CA27D}" type="presParOf" srcId="{1D5DFC8B-F861-4DEC-8B62-6EDCF074C8C9}" destId="{DD4ACBE6-30D9-42E4-949A-19D70F718499}" srcOrd="1" destOrd="0" presId="urn:microsoft.com/office/officeart/2005/8/layout/bProcess4"/>
    <dgm:cxn modelId="{9BB033EB-02D3-4D92-9235-8A9E3768D2FF}" type="presParOf" srcId="{B09469D4-FBE3-4ACF-B9D0-19925C9F9454}" destId="{FF1EA921-3DB9-4C7A-A15A-F6F092501677}" srcOrd="9" destOrd="0" presId="urn:microsoft.com/office/officeart/2005/8/layout/bProcess4"/>
    <dgm:cxn modelId="{65984680-97A2-4E5F-B338-848530AB0817}" type="presParOf" srcId="{B09469D4-FBE3-4ACF-B9D0-19925C9F9454}" destId="{CBA6FE0F-93A0-495D-989A-FE145E31E537}" srcOrd="10" destOrd="0" presId="urn:microsoft.com/office/officeart/2005/8/layout/bProcess4"/>
    <dgm:cxn modelId="{A5BD386C-216E-4F8D-BA91-1D3C2C1A9CE7}" type="presParOf" srcId="{CBA6FE0F-93A0-495D-989A-FE145E31E537}" destId="{4B7BDD74-8F30-46B8-BB9A-6C1416CA78BC}" srcOrd="0" destOrd="0" presId="urn:microsoft.com/office/officeart/2005/8/layout/bProcess4"/>
    <dgm:cxn modelId="{C3751928-0927-44B7-81C1-3F56788C0D9F}" type="presParOf" srcId="{CBA6FE0F-93A0-495D-989A-FE145E31E537}" destId="{A66EBDE3-1D3A-45BA-B647-7D7FE7A1F40F}" srcOrd="1" destOrd="0" presId="urn:microsoft.com/office/officeart/2005/8/layout/bProcess4"/>
    <dgm:cxn modelId="{40268DA5-A846-4190-9710-43BB7E124BF9}" type="presParOf" srcId="{B09469D4-FBE3-4ACF-B9D0-19925C9F9454}" destId="{7B0A55A0-F539-4542-89C2-77738466D3C5}" srcOrd="11" destOrd="0" presId="urn:microsoft.com/office/officeart/2005/8/layout/bProcess4"/>
    <dgm:cxn modelId="{646B98C6-E9F2-4FAD-9139-FD8B9517110C}" type="presParOf" srcId="{B09469D4-FBE3-4ACF-B9D0-19925C9F9454}" destId="{7949D535-CD84-4D8F-837B-8FC8F708E30E}" srcOrd="12" destOrd="0" presId="urn:microsoft.com/office/officeart/2005/8/layout/bProcess4"/>
    <dgm:cxn modelId="{D8B8DA5C-0A8E-447C-89D4-6FED75F7FA2A}" type="presParOf" srcId="{7949D535-CD84-4D8F-837B-8FC8F708E30E}" destId="{A3F68D77-B19F-482C-BABC-B0B781F5A022}" srcOrd="0" destOrd="0" presId="urn:microsoft.com/office/officeart/2005/8/layout/bProcess4"/>
    <dgm:cxn modelId="{A4AAB81B-992A-4904-BEAE-DDF8F36126C9}" type="presParOf" srcId="{7949D535-CD84-4D8F-837B-8FC8F708E30E}" destId="{ADE697E2-7324-493B-8D97-1F074D3E95EF}" srcOrd="1" destOrd="0" presId="urn:microsoft.com/office/officeart/2005/8/layout/bProcess4"/>
    <dgm:cxn modelId="{AA85A920-1CF7-42D8-B4DF-074D2222756C}" type="presParOf" srcId="{B09469D4-FBE3-4ACF-B9D0-19925C9F9454}" destId="{1FEF2E5D-F405-42E6-856C-FAD3B7207B43}" srcOrd="13" destOrd="0" presId="urn:microsoft.com/office/officeart/2005/8/layout/bProcess4"/>
    <dgm:cxn modelId="{A4B07A65-E412-4252-BB2A-795C0FFF22A3}" type="presParOf" srcId="{B09469D4-FBE3-4ACF-B9D0-19925C9F9454}" destId="{888C48D0-4A28-46A7-987F-7A554CDD2D94}" srcOrd="14" destOrd="0" presId="urn:microsoft.com/office/officeart/2005/8/layout/bProcess4"/>
    <dgm:cxn modelId="{D54DFAC2-52DA-4FFA-B2D9-C7E92DA245EA}" type="presParOf" srcId="{888C48D0-4A28-46A7-987F-7A554CDD2D94}" destId="{9F923CB1-ACDC-405D-88D9-E747D2A477FA}" srcOrd="0" destOrd="0" presId="urn:microsoft.com/office/officeart/2005/8/layout/bProcess4"/>
    <dgm:cxn modelId="{68FE72B0-F6B9-4F06-B027-5D319AFA6540}" type="presParOf" srcId="{888C48D0-4A28-46A7-987F-7A554CDD2D94}" destId="{38E9F189-5E4F-40A8-AE70-2E37A632E375}" srcOrd="1" destOrd="0" presId="urn:microsoft.com/office/officeart/2005/8/layout/bProcess4"/>
    <dgm:cxn modelId="{6343135D-63FD-4619-AEB6-9E4D1CF13A79}" type="presParOf" srcId="{B09469D4-FBE3-4ACF-B9D0-19925C9F9454}" destId="{290111E7-58A0-419C-928D-FE54E56572B1}" srcOrd="15" destOrd="0" presId="urn:microsoft.com/office/officeart/2005/8/layout/bProcess4"/>
    <dgm:cxn modelId="{9820FB0B-2153-4991-8D56-72FAE723ED70}" type="presParOf" srcId="{B09469D4-FBE3-4ACF-B9D0-19925C9F9454}" destId="{205DC1F7-2093-4BE9-ADA9-124184D5B851}" srcOrd="16" destOrd="0" presId="urn:microsoft.com/office/officeart/2005/8/layout/bProcess4"/>
    <dgm:cxn modelId="{0FFB976F-4EEC-44A0-ADF2-BE507F0AB5E6}" type="presParOf" srcId="{205DC1F7-2093-4BE9-ADA9-124184D5B851}" destId="{D409E53D-800C-4FBB-A4D1-8A6364FE3A1F}" srcOrd="0" destOrd="0" presId="urn:microsoft.com/office/officeart/2005/8/layout/bProcess4"/>
    <dgm:cxn modelId="{2F0A1F14-2525-4A33-B332-FC323C0379ED}" type="presParOf" srcId="{205DC1F7-2093-4BE9-ADA9-124184D5B851}" destId="{6697B3B8-5442-4619-935A-1B8A5F53BB8C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49D8C8-9335-42B3-9E53-EB789CEA0BE4}">
      <dsp:nvSpPr>
        <dsp:cNvPr id="0" name=""/>
        <dsp:cNvSpPr/>
      </dsp:nvSpPr>
      <dsp:spPr>
        <a:xfrm>
          <a:off x="357562" y="0"/>
          <a:ext cx="4064000" cy="4064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533906-4E06-4356-9420-2BBC9FB44D52}">
      <dsp:nvSpPr>
        <dsp:cNvPr id="0" name=""/>
        <dsp:cNvSpPr/>
      </dsp:nvSpPr>
      <dsp:spPr>
        <a:xfrm>
          <a:off x="1780435" y="408582"/>
          <a:ext cx="3859853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Beneficio será equivalente a un mes de remuneración imponible por cada año de servicio y fracción superior a 6 meses (máximo 10 meses).</a:t>
          </a:r>
          <a:endParaRPr lang="es-CL" sz="1200" kern="1200" dirty="0"/>
        </a:p>
      </dsp:txBody>
      <dsp:txXfrm>
        <a:off x="1827397" y="455544"/>
        <a:ext cx="3765929" cy="868101"/>
      </dsp:txXfrm>
    </dsp:sp>
    <dsp:sp modelId="{3984B7C9-3737-4A36-AD26-E110D9BC58CF}">
      <dsp:nvSpPr>
        <dsp:cNvPr id="0" name=""/>
        <dsp:cNvSpPr/>
      </dsp:nvSpPr>
      <dsp:spPr>
        <a:xfrm>
          <a:off x="1781439" y="1455937"/>
          <a:ext cx="3930859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Las funcionarias tendrán derecho a </a:t>
          </a:r>
          <a:r>
            <a:rPr lang="es-ES_tradnl" sz="1200" b="1" kern="1200" dirty="0" smtClean="0"/>
            <a:t>1 mes Adicional</a:t>
          </a:r>
          <a:endParaRPr lang="es-CL" sz="1200" b="1" kern="1200" dirty="0"/>
        </a:p>
      </dsp:txBody>
      <dsp:txXfrm>
        <a:off x="1828401" y="1502899"/>
        <a:ext cx="3836935" cy="868101"/>
      </dsp:txXfrm>
    </dsp:sp>
    <dsp:sp modelId="{39A8D1D7-6DFA-403C-A1E7-D9502E344F4C}">
      <dsp:nvSpPr>
        <dsp:cNvPr id="0" name=""/>
        <dsp:cNvSpPr/>
      </dsp:nvSpPr>
      <dsp:spPr>
        <a:xfrm>
          <a:off x="1682287" y="2573139"/>
          <a:ext cx="405615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kern="1200" smtClean="0"/>
            <a:t>La </a:t>
          </a:r>
          <a:r>
            <a:rPr lang="es-ES_tradnl" sz="1100" b="1" kern="1200" smtClean="0"/>
            <a:t>remuneración base de cálculo </a:t>
          </a:r>
          <a:r>
            <a:rPr lang="es-ES_tradnl" sz="1100" kern="1200" smtClean="0"/>
            <a:t>será el promedio de las remuneraciones mensuales imponibles durante los doce meses inmediatamente anteriores al retiro, actualizadas según IPC  determinado por INE.</a:t>
          </a:r>
          <a:endParaRPr lang="es-CL" sz="1100" kern="1200" dirty="0"/>
        </a:p>
      </dsp:txBody>
      <dsp:txXfrm>
        <a:off x="1729249" y="2620101"/>
        <a:ext cx="3962226" cy="8681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EE4E2C-2DF4-4C9A-B9A0-7943DBEA4D33}">
      <dsp:nvSpPr>
        <dsp:cNvPr id="0" name=""/>
        <dsp:cNvSpPr/>
      </dsp:nvSpPr>
      <dsp:spPr>
        <a:xfrm rot="5400000">
          <a:off x="419411" y="785226"/>
          <a:ext cx="1223815" cy="14781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D966F1-E848-4814-916C-17A3A8A84B31}">
      <dsp:nvSpPr>
        <dsp:cNvPr id="0" name=""/>
        <dsp:cNvSpPr/>
      </dsp:nvSpPr>
      <dsp:spPr>
        <a:xfrm>
          <a:off x="698849" y="1098"/>
          <a:ext cx="1642394" cy="9854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RES. NÓMINA CUPOS (MINSAL)</a:t>
          </a:r>
          <a:endParaRPr lang="es-CL" sz="1600" kern="1200" dirty="0"/>
        </a:p>
      </dsp:txBody>
      <dsp:txXfrm>
        <a:off x="727711" y="29960"/>
        <a:ext cx="1584670" cy="927712"/>
      </dsp:txXfrm>
    </dsp:sp>
    <dsp:sp modelId="{88E37B77-B3B5-4029-965A-B2E5A10B10C8}">
      <dsp:nvSpPr>
        <dsp:cNvPr id="0" name=""/>
        <dsp:cNvSpPr/>
      </dsp:nvSpPr>
      <dsp:spPr>
        <a:xfrm rot="5400000">
          <a:off x="419411" y="2017021"/>
          <a:ext cx="1223815" cy="14781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B64934-8083-45BD-BB7F-E24625AA0092}">
      <dsp:nvSpPr>
        <dsp:cNvPr id="0" name=""/>
        <dsp:cNvSpPr/>
      </dsp:nvSpPr>
      <dsp:spPr>
        <a:xfrm>
          <a:off x="698849" y="1232894"/>
          <a:ext cx="1642394" cy="9854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BASE DE CÁLCULO (COMUNAS)</a:t>
          </a:r>
          <a:endParaRPr lang="es-CL" sz="1600" kern="1200" dirty="0"/>
        </a:p>
      </dsp:txBody>
      <dsp:txXfrm>
        <a:off x="727711" y="1261756"/>
        <a:ext cx="1584670" cy="927712"/>
      </dsp:txXfrm>
    </dsp:sp>
    <dsp:sp modelId="{3CE2E7E5-6CBC-475E-ADE7-88F9176A48DB}">
      <dsp:nvSpPr>
        <dsp:cNvPr id="0" name=""/>
        <dsp:cNvSpPr/>
      </dsp:nvSpPr>
      <dsp:spPr>
        <a:xfrm>
          <a:off x="1035308" y="2632919"/>
          <a:ext cx="2176403" cy="14781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E4466A-0BD3-409B-B061-014B50844D99}">
      <dsp:nvSpPr>
        <dsp:cNvPr id="0" name=""/>
        <dsp:cNvSpPr/>
      </dsp:nvSpPr>
      <dsp:spPr>
        <a:xfrm>
          <a:off x="698849" y="2464689"/>
          <a:ext cx="1642394" cy="9854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REVISIÓN BASE DE CÁLCULO (SS Y MINSAL)</a:t>
          </a:r>
          <a:endParaRPr lang="es-CL" sz="1600" kern="1200" dirty="0"/>
        </a:p>
      </dsp:txBody>
      <dsp:txXfrm>
        <a:off x="727711" y="2493551"/>
        <a:ext cx="1584670" cy="927712"/>
      </dsp:txXfrm>
    </dsp:sp>
    <dsp:sp modelId="{87D2BA3F-9403-4A07-8929-707415E63741}">
      <dsp:nvSpPr>
        <dsp:cNvPr id="0" name=""/>
        <dsp:cNvSpPr/>
      </dsp:nvSpPr>
      <dsp:spPr>
        <a:xfrm rot="16200000">
          <a:off x="2603795" y="2017021"/>
          <a:ext cx="1223815" cy="14781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DBCAC3-7EF6-42D7-B620-7D615DF81F1B}">
      <dsp:nvSpPr>
        <dsp:cNvPr id="0" name=""/>
        <dsp:cNvSpPr/>
      </dsp:nvSpPr>
      <dsp:spPr>
        <a:xfrm>
          <a:off x="2883233" y="2464689"/>
          <a:ext cx="1642394" cy="9854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ENVÍO A MINSAL </a:t>
          </a:r>
          <a:endParaRPr lang="es-CL" sz="1600" kern="1200" dirty="0"/>
        </a:p>
      </dsp:txBody>
      <dsp:txXfrm>
        <a:off x="2912095" y="2493551"/>
        <a:ext cx="1584670" cy="927712"/>
      </dsp:txXfrm>
    </dsp:sp>
    <dsp:sp modelId="{FF1EA921-3DB9-4C7A-A15A-F6F092501677}">
      <dsp:nvSpPr>
        <dsp:cNvPr id="0" name=""/>
        <dsp:cNvSpPr/>
      </dsp:nvSpPr>
      <dsp:spPr>
        <a:xfrm rot="16200000">
          <a:off x="2603795" y="785226"/>
          <a:ext cx="1223815" cy="1478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4ACBE6-30D9-42E4-949A-19D70F718499}">
      <dsp:nvSpPr>
        <dsp:cNvPr id="0" name=""/>
        <dsp:cNvSpPr/>
      </dsp:nvSpPr>
      <dsp:spPr>
        <a:xfrm>
          <a:off x="2883233" y="1232894"/>
          <a:ext cx="1642394" cy="98543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FIRMA CONVENIO (SS Y COMUNAS)</a:t>
          </a:r>
          <a:endParaRPr lang="es-CL" sz="1600" kern="1200" dirty="0"/>
        </a:p>
      </dsp:txBody>
      <dsp:txXfrm>
        <a:off x="2912095" y="1261756"/>
        <a:ext cx="1584670" cy="927712"/>
      </dsp:txXfrm>
    </dsp:sp>
    <dsp:sp modelId="{7B0A55A0-F539-4542-89C2-77738466D3C5}">
      <dsp:nvSpPr>
        <dsp:cNvPr id="0" name=""/>
        <dsp:cNvSpPr/>
      </dsp:nvSpPr>
      <dsp:spPr>
        <a:xfrm>
          <a:off x="3219693" y="169328"/>
          <a:ext cx="2176403" cy="14781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6EBDE3-1D3A-45BA-B647-7D7FE7A1F40F}">
      <dsp:nvSpPr>
        <dsp:cNvPr id="0" name=""/>
        <dsp:cNvSpPr/>
      </dsp:nvSpPr>
      <dsp:spPr>
        <a:xfrm>
          <a:off x="2883233" y="1098"/>
          <a:ext cx="1642394" cy="9854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ELABORACIÓN CONVENIO (SS Y COMUNAS)</a:t>
          </a:r>
          <a:endParaRPr lang="es-CL" sz="1600" kern="1200" dirty="0"/>
        </a:p>
      </dsp:txBody>
      <dsp:txXfrm>
        <a:off x="2912095" y="29960"/>
        <a:ext cx="1584670" cy="927712"/>
      </dsp:txXfrm>
    </dsp:sp>
    <dsp:sp modelId="{1FEF2E5D-F405-42E6-856C-FAD3B7207B43}">
      <dsp:nvSpPr>
        <dsp:cNvPr id="0" name=""/>
        <dsp:cNvSpPr/>
      </dsp:nvSpPr>
      <dsp:spPr>
        <a:xfrm rot="5400000">
          <a:off x="4788179" y="785226"/>
          <a:ext cx="1223815" cy="14781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E697E2-7324-493B-8D97-1F074D3E95EF}">
      <dsp:nvSpPr>
        <dsp:cNvPr id="0" name=""/>
        <dsp:cNvSpPr/>
      </dsp:nvSpPr>
      <dsp:spPr>
        <a:xfrm>
          <a:off x="5067618" y="1098"/>
          <a:ext cx="1642394" cy="9854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RES. RECURSOS (MINSAL)</a:t>
          </a:r>
          <a:endParaRPr lang="es-CL" sz="1600" kern="1200" dirty="0"/>
        </a:p>
      </dsp:txBody>
      <dsp:txXfrm>
        <a:off x="5096480" y="29960"/>
        <a:ext cx="1584670" cy="927712"/>
      </dsp:txXfrm>
    </dsp:sp>
    <dsp:sp modelId="{290111E7-58A0-419C-928D-FE54E56572B1}">
      <dsp:nvSpPr>
        <dsp:cNvPr id="0" name=""/>
        <dsp:cNvSpPr/>
      </dsp:nvSpPr>
      <dsp:spPr>
        <a:xfrm rot="5400000">
          <a:off x="4788179" y="2017021"/>
          <a:ext cx="1223815" cy="14781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E9F189-5E4F-40A8-AE70-2E37A632E375}">
      <dsp:nvSpPr>
        <dsp:cNvPr id="0" name=""/>
        <dsp:cNvSpPr/>
      </dsp:nvSpPr>
      <dsp:spPr>
        <a:xfrm>
          <a:off x="5067618" y="1232894"/>
          <a:ext cx="1642394" cy="9854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TRASNFERENCIA A SS (MINSAL)</a:t>
          </a:r>
          <a:endParaRPr lang="es-CL" sz="1600" kern="1200" dirty="0"/>
        </a:p>
      </dsp:txBody>
      <dsp:txXfrm>
        <a:off x="5096480" y="1261756"/>
        <a:ext cx="1584670" cy="927712"/>
      </dsp:txXfrm>
    </dsp:sp>
    <dsp:sp modelId="{6697B3B8-5442-4619-935A-1B8A5F53BB8C}">
      <dsp:nvSpPr>
        <dsp:cNvPr id="0" name=""/>
        <dsp:cNvSpPr/>
      </dsp:nvSpPr>
      <dsp:spPr>
        <a:xfrm>
          <a:off x="5067618" y="2464689"/>
          <a:ext cx="1642394" cy="9854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TRASNFERENCIA A COMUNAS Y PAGO</a:t>
          </a:r>
          <a:endParaRPr lang="es-CL" sz="1600" kern="1200" dirty="0"/>
        </a:p>
      </dsp:txBody>
      <dsp:txXfrm>
        <a:off x="5096480" y="2493551"/>
        <a:ext cx="1584670" cy="9277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BDADC-FEAC-46DE-9168-75B0E662621E}" type="datetimeFigureOut">
              <a:rPr lang="es-CL" smtClean="0"/>
              <a:pPr/>
              <a:t>14-12-2020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6E13E-F93F-4818-96A7-AD0F4E0D596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2115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351E-F124-469E-8C6E-1DE43155D1BF}" type="datetimeFigureOut">
              <a:rPr lang="es-CL" smtClean="0"/>
              <a:pPr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E6C7-9A72-4D64-8F7D-20B2161D32E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351E-F124-469E-8C6E-1DE43155D1BF}" type="datetimeFigureOut">
              <a:rPr lang="es-CL" smtClean="0"/>
              <a:pPr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E6C7-9A72-4D64-8F7D-20B2161D32E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351E-F124-469E-8C6E-1DE43155D1BF}" type="datetimeFigureOut">
              <a:rPr lang="es-CL" smtClean="0"/>
              <a:pPr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E6C7-9A72-4D64-8F7D-20B2161D32E9}" type="slidenum">
              <a:rPr lang="es-CL" smtClean="0"/>
              <a:pPr/>
              <a:t>‹Nº›</a:t>
            </a:fld>
            <a:endParaRPr lang="es-C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351E-F124-469E-8C6E-1DE43155D1BF}" type="datetimeFigureOut">
              <a:rPr lang="es-CL" smtClean="0"/>
              <a:pPr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E6C7-9A72-4D64-8F7D-20B2161D32E9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351E-F124-469E-8C6E-1DE43155D1BF}" type="datetimeFigureOut">
              <a:rPr lang="es-CL" smtClean="0"/>
              <a:pPr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E6C7-9A72-4D64-8F7D-20B2161D32E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351E-F124-469E-8C6E-1DE43155D1BF}" type="datetimeFigureOut">
              <a:rPr lang="es-CL" smtClean="0"/>
              <a:pPr/>
              <a:t>14-12-2020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E6C7-9A72-4D64-8F7D-20B2161D32E9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351E-F124-469E-8C6E-1DE43155D1BF}" type="datetimeFigureOut">
              <a:rPr lang="es-CL" smtClean="0"/>
              <a:pPr/>
              <a:t>14-12-2020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E6C7-9A72-4D64-8F7D-20B2161D32E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351E-F124-469E-8C6E-1DE43155D1BF}" type="datetimeFigureOut">
              <a:rPr lang="es-CL" smtClean="0"/>
              <a:pPr/>
              <a:t>14-12-2020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E6C7-9A72-4D64-8F7D-20B2161D32E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351E-F124-469E-8C6E-1DE43155D1BF}" type="datetimeFigureOut">
              <a:rPr lang="es-CL" smtClean="0"/>
              <a:pPr/>
              <a:t>14-12-2020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E6C7-9A72-4D64-8F7D-20B2161D32E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351E-F124-469E-8C6E-1DE43155D1BF}" type="datetimeFigureOut">
              <a:rPr lang="es-CL" smtClean="0"/>
              <a:pPr/>
              <a:t>14-12-2020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E6C7-9A72-4D64-8F7D-20B2161D32E9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351E-F124-469E-8C6E-1DE43155D1BF}" type="datetimeFigureOut">
              <a:rPr lang="es-CL" smtClean="0"/>
              <a:pPr/>
              <a:t>14-12-2020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2E6C7-9A72-4D64-8F7D-20B2161D32E9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7E2351E-F124-469E-8C6E-1DE43155D1BF}" type="datetimeFigureOut">
              <a:rPr lang="es-CL" smtClean="0"/>
              <a:pPr/>
              <a:t>14-12-2020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CC2E6C7-9A72-4D64-8F7D-20B2161D32E9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_tradnl" sz="2800" b="1" spc="-150" dirty="0">
                <a:solidFill>
                  <a:schemeClr val="tx2"/>
                </a:solidFill>
              </a:rPr>
              <a:t>BONIFICACIÓN POR RETIRO VOLUNTARIO </a:t>
            </a:r>
            <a:br>
              <a:rPr lang="es-ES_tradnl" sz="2800" b="1" spc="-150" dirty="0">
                <a:solidFill>
                  <a:schemeClr val="tx2"/>
                </a:solidFill>
              </a:rPr>
            </a:br>
            <a:r>
              <a:rPr lang="es-ES_tradnl" sz="2800" b="1" spc="-150" dirty="0">
                <a:solidFill>
                  <a:schemeClr val="tx2"/>
                </a:solidFill>
              </a:rPr>
              <a:t>PERSONAL LEY 19.378 APS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b="1" spc="-150" dirty="0">
                <a:solidFill>
                  <a:schemeClr val="tx2"/>
                </a:solidFill>
              </a:rPr>
              <a:t>LEY 20.919 del 13/06/2016</a:t>
            </a:r>
            <a:endParaRPr lang="es-CL" b="1" spc="-150" dirty="0">
              <a:solidFill>
                <a:schemeClr val="tx2"/>
              </a:solidFill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52980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9571" y="7104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spc="-150" dirty="0" smtClean="0">
                <a:solidFill>
                  <a:srgbClr val="002060"/>
                </a:solidFill>
                <a:latin typeface="Candara" pitchFamily="34" charset="0"/>
              </a:rPr>
              <a:t>Art. 16º  “ANTICIPO DE APORTE ESTATAL”</a:t>
            </a:r>
            <a:endParaRPr lang="es-CL" sz="2800" b="1" spc="-150" dirty="0">
              <a:solidFill>
                <a:srgbClr val="002060"/>
              </a:solidFill>
              <a:latin typeface="Candar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59314" y="980728"/>
            <a:ext cx="8352928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700" dirty="0" smtClean="0"/>
              <a:t>Las Entidades Administradoras podrán solicitar al </a:t>
            </a:r>
            <a:r>
              <a:rPr lang="es-ES_tradnl" sz="1700" dirty="0" err="1" smtClean="0"/>
              <a:t>Minsal</a:t>
            </a:r>
            <a:r>
              <a:rPr lang="es-ES_tradnl" sz="1700" dirty="0" smtClean="0"/>
              <a:t>, por intermedio del </a:t>
            </a:r>
            <a:r>
              <a:rPr lang="es-ES_tradnl" sz="1700" dirty="0" err="1" smtClean="0"/>
              <a:t>Ssalud</a:t>
            </a:r>
            <a:r>
              <a:rPr lang="es-ES_tradnl" sz="1700" dirty="0" smtClean="0"/>
              <a:t> respectivo, un “Anticipo del Aporte Estatal” definido en el artículo 49º de la ley Nº 19.378, para el financiamiento de la BRV.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700" dirty="0" smtClean="0"/>
              <a:t>La devolución deberá hacerse a partir del mes siguiente a aquel en que se otorgue, en 72 cuotas iguales y sucesivas, que se descontarán del aporte estatal a que se refiere el inciso anterior.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700" i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700" dirty="0" smtClean="0"/>
              <a:t>Los descuentos no podrán exceder en su conjunto del </a:t>
            </a:r>
            <a:r>
              <a:rPr lang="es-ES_tradnl" sz="1700" dirty="0" err="1" smtClean="0"/>
              <a:t>del</a:t>
            </a:r>
            <a:r>
              <a:rPr lang="es-ES_tradnl" sz="1700" dirty="0" smtClean="0"/>
              <a:t> 3% del monto del aporte estatal mensual que tenga derecho a percibir en el mes de enero del año respectivo en que3 se otorga el anticipo.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700" dirty="0" smtClean="0"/>
              <a:t>Para estos efectos se suscribirán entre la Municipalidad y el Servicio de Salud, convenios que deberán ser aprobados  por resolución exenta del Ministerio de Salud, visada por el Ministerio de Hacienda.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1700" dirty="0" smtClean="0"/>
              <a:t>Los convenios deberán contener el monto del anticipo solicitado, plazos de pago, valor y numero de cuotas mensuales en que deberá ser devuelto y los demás antecedentes que justifiquen la solicitud de recursos.</a:t>
            </a:r>
          </a:p>
        </p:txBody>
      </p:sp>
    </p:spTree>
    <p:extLst>
      <p:ext uri="{BB962C8B-B14F-4D97-AF65-F5344CB8AC3E}">
        <p14:creationId xmlns:p14="http://schemas.microsoft.com/office/powerpoint/2010/main" val="259267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3122841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PROCESO ADMINISTRATIVO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11270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18864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spc="-150" dirty="0" smtClean="0">
                <a:solidFill>
                  <a:srgbClr val="002060"/>
                </a:solidFill>
                <a:latin typeface="Candara" pitchFamily="34" charset="0"/>
              </a:rPr>
              <a:t>CONTEXTO GENERAL</a:t>
            </a:r>
            <a:endParaRPr lang="es-CL" sz="2800" b="1" spc="-150" dirty="0">
              <a:solidFill>
                <a:srgbClr val="002060"/>
              </a:solidFill>
              <a:latin typeface="Candar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84732" y="1196752"/>
            <a:ext cx="87129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ES_tradnl" sz="2400" spc="-15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1º  Otorga </a:t>
            </a:r>
            <a:r>
              <a:rPr lang="es-ES_tradnl" sz="2400" b="1" spc="-15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Bonificación por Retiro Voluntario</a:t>
            </a:r>
            <a:r>
              <a:rPr lang="es-ES_tradnl" sz="2400" spc="-15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sz="2400" b="1" spc="-15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(BRV)</a:t>
            </a:r>
            <a:r>
              <a:rPr lang="es-ES_tradnl" sz="2400" spc="-15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personal regido por Ley 19.378.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ES_tradnl" sz="2400" spc="-15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ES_tradnl" sz="2400" spc="-15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entre el 1 de julio de 2014 y el 30 de junio de 2024, hubiese cumplido o cumpla 60 años mujeres y 65 años hombres y renuncien voluntariamente al total de horas que sirven y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ES_tradnl" sz="2400" spc="-15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ES_tradnl" sz="2400" spc="-15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hagan efectiva su renuncia voluntaria, en los plazos y según normas establecidas en Reglamento.</a:t>
            </a:r>
          </a:p>
          <a:p>
            <a:pPr algn="just"/>
            <a:endParaRPr lang="es-ES_tradnl" sz="2400" spc="-15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68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18864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spc="-150" dirty="0" smtClean="0">
                <a:solidFill>
                  <a:srgbClr val="002060"/>
                </a:solidFill>
                <a:latin typeface="Candara" pitchFamily="34" charset="0"/>
              </a:rPr>
              <a:t>CONTEXTO GENERAL</a:t>
            </a:r>
            <a:endParaRPr lang="es-CL" sz="2800" b="1" spc="-150" dirty="0">
              <a:solidFill>
                <a:srgbClr val="002060"/>
              </a:solidFill>
              <a:latin typeface="Candara" pitchFamily="34" charset="0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410667063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153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18864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spc="-150" dirty="0" smtClean="0">
                <a:solidFill>
                  <a:srgbClr val="002060"/>
                </a:solidFill>
                <a:latin typeface="Candara" pitchFamily="34" charset="0"/>
              </a:rPr>
              <a:t>Nº DE CUPOS</a:t>
            </a:r>
            <a:endParaRPr lang="es-CL" sz="2800" b="1" spc="-150" dirty="0">
              <a:solidFill>
                <a:srgbClr val="002060"/>
              </a:solidFill>
              <a:latin typeface="Candara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539552" y="1124744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dirty="0" smtClean="0"/>
              <a:t>Podrán acceder a la bonificación hasta un total de 7.700 beneficiarios.</a:t>
            </a:r>
          </a:p>
          <a:p>
            <a:pPr algn="just"/>
            <a:endParaRPr lang="es-ES_tradnl" dirty="0"/>
          </a:p>
          <a:p>
            <a:pPr algn="just"/>
            <a:r>
              <a:rPr lang="es-ES_tradnl" dirty="0" smtClean="0"/>
              <a:t>Años 2016 y 2017  700 cupos</a:t>
            </a:r>
            <a:endParaRPr lang="es-CL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265195"/>
              </p:ext>
            </p:extLst>
          </p:nvPr>
        </p:nvGraphicFramePr>
        <p:xfrm>
          <a:off x="1331640" y="2348880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2551832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Detalle Años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Nº Cupos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Total años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2016  y 2017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700 para cada año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1.400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2018 a 2024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800 cupos para cada año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5.600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TOTAL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7.000</a:t>
                      </a:r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86515" y="4149080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dirty="0" smtClean="0"/>
              <a:t>Los funcionarios (as) deben postular en el respectivo Consultorio de Atención Primaria de Salud, comunicando su decisión de renunciar voluntariamente, en los plazos y forma que fije el </a:t>
            </a:r>
            <a:r>
              <a:rPr lang="es-ES_tradnl" b="1" dirty="0" smtClean="0"/>
              <a:t>Reglamento *.</a:t>
            </a:r>
          </a:p>
          <a:p>
            <a:pPr algn="just"/>
            <a:endParaRPr lang="es-ES_tradnl" b="1" dirty="0"/>
          </a:p>
        </p:txBody>
      </p:sp>
    </p:spTree>
    <p:extLst>
      <p:ext uri="{BB962C8B-B14F-4D97-AF65-F5344CB8AC3E}">
        <p14:creationId xmlns:p14="http://schemas.microsoft.com/office/powerpoint/2010/main" val="89498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18864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spc="-150" dirty="0" smtClean="0">
                <a:solidFill>
                  <a:srgbClr val="002060"/>
                </a:solidFill>
                <a:latin typeface="Candara" pitchFamily="34" charset="0"/>
              </a:rPr>
              <a:t>CONTEXTO GENERAL</a:t>
            </a:r>
            <a:endParaRPr lang="es-CL" sz="2800" b="1" spc="-150" dirty="0">
              <a:solidFill>
                <a:srgbClr val="002060"/>
              </a:solidFill>
              <a:latin typeface="Candar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84732" y="1196752"/>
            <a:ext cx="87129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2400" spc="-15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funcionarios y funcionarias señalados en el inciso primero, que a la fecha de publicación de la Ley (13/06/2016) tengan entre 65 años  y menos de 67 años,</a:t>
            </a:r>
          </a:p>
          <a:p>
            <a:pPr algn="just"/>
            <a:endParaRPr lang="es-ES_tradnl" sz="2400" spc="-15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ES_tradnl" sz="2400" spc="-15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tener derecho a los beneficios de los Artículos:</a:t>
            </a:r>
          </a:p>
          <a:p>
            <a:pPr algn="just"/>
            <a:endParaRPr lang="es-ES_tradnl" sz="2400" spc="-150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ES_tradnl" sz="2400" spc="-15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Artículo 1º	=  Bonificación por Incentivo al Retiro </a:t>
            </a:r>
          </a:p>
          <a:p>
            <a:pPr algn="just"/>
            <a:r>
              <a:rPr lang="es-ES_tradnl" sz="2400" spc="-15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Artículo 7º	=   Incremento (10,5 meses)</a:t>
            </a:r>
          </a:p>
          <a:p>
            <a:pPr algn="just"/>
            <a:r>
              <a:rPr lang="es-ES_tradnl" sz="2400" spc="-15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Artículo 8º             =   Bono Adicional (UF depende remuneración bruta mensual)</a:t>
            </a:r>
          </a:p>
          <a:p>
            <a:pPr algn="just"/>
            <a:r>
              <a:rPr lang="es-ES_tradnl" sz="2400" spc="-15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Artículo 9º	=  Bono Complementario</a:t>
            </a:r>
          </a:p>
          <a:p>
            <a:pPr algn="just"/>
            <a:endParaRPr lang="es-ES_tradnl" sz="2400" spc="-15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ES_tradnl" sz="2400" spc="-15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Deberán postular en el primer período que señale  el </a:t>
            </a:r>
            <a:r>
              <a:rPr lang="es-ES_tradnl" sz="2400" b="1" spc="-15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Reglamento. *</a:t>
            </a:r>
          </a:p>
          <a:p>
            <a:pPr algn="just"/>
            <a:endParaRPr lang="es-ES_tradnl" sz="2400" b="1" spc="-15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14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18864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spc="-150" dirty="0" smtClean="0">
                <a:solidFill>
                  <a:srgbClr val="002060"/>
                </a:solidFill>
                <a:latin typeface="Candara" pitchFamily="34" charset="0"/>
              </a:rPr>
              <a:t>Art.  8º “BONO ADICIONAL”</a:t>
            </a:r>
            <a:endParaRPr lang="es-CL" sz="2800" b="1" spc="-150" dirty="0">
              <a:solidFill>
                <a:srgbClr val="002060"/>
              </a:solidFill>
              <a:latin typeface="Candara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539552" y="1124744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dirty="0"/>
              <a:t>El personal que, acogiéndose a la </a:t>
            </a:r>
            <a:r>
              <a:rPr lang="es-ES_tradnl" b="1" dirty="0"/>
              <a:t>“</a:t>
            </a:r>
            <a:r>
              <a:rPr lang="es-ES_tradnl" b="1" dirty="0" smtClean="0"/>
              <a:t>BRV”</a:t>
            </a:r>
            <a:r>
              <a:rPr lang="es-ES_tradnl" dirty="0" smtClean="0"/>
              <a:t>, </a:t>
            </a:r>
            <a:r>
              <a:rPr lang="es-ES_tradnl" dirty="0"/>
              <a:t>tenga a la fecha de la renuncia </a:t>
            </a:r>
            <a:r>
              <a:rPr lang="es-ES_tradnl" dirty="0" smtClean="0"/>
              <a:t>voluntaria, </a:t>
            </a:r>
            <a:r>
              <a:rPr lang="es-ES_tradnl" dirty="0"/>
              <a:t>una antigüedad mínima de 10 años continuos de servicio en establecimientos de salud públicos, municipales o corporaciones de salud municipal, tendrá derecho a</a:t>
            </a:r>
            <a:r>
              <a:rPr lang="es-ES_tradnl" dirty="0" smtClean="0"/>
              <a:t>,</a:t>
            </a:r>
          </a:p>
          <a:p>
            <a:pPr algn="just"/>
            <a:endParaRPr lang="es-ES_tradnl" dirty="0"/>
          </a:p>
          <a:p>
            <a:pPr algn="just"/>
            <a:r>
              <a:rPr lang="es-ES_tradnl" dirty="0" smtClean="0"/>
              <a:t>Recibir un </a:t>
            </a:r>
            <a:r>
              <a:rPr lang="es-ES_tradnl" b="1" u="sng" dirty="0" smtClean="0"/>
              <a:t>“BONO ADICIONAL”, </a:t>
            </a:r>
            <a:r>
              <a:rPr lang="es-ES_tradnl" dirty="0" smtClean="0"/>
              <a:t>que ascenderá a los siguientes montos, siempre que se desempeñe en jornadas de 44 </a:t>
            </a:r>
            <a:r>
              <a:rPr lang="es-ES_tradnl" dirty="0" err="1" smtClean="0"/>
              <a:t>hrs</a:t>
            </a:r>
            <a:r>
              <a:rPr lang="es-ES_tradnl" dirty="0" smtClean="0"/>
              <a:t>. o más.</a:t>
            </a:r>
          </a:p>
          <a:p>
            <a:pPr algn="just"/>
            <a:endParaRPr lang="es-ES_tradnl" dirty="0"/>
          </a:p>
          <a:p>
            <a:pPr algn="just"/>
            <a:endParaRPr lang="es-ES_tradnl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746512"/>
              </p:ext>
            </p:extLst>
          </p:nvPr>
        </p:nvGraphicFramePr>
        <p:xfrm>
          <a:off x="1524000" y="3212976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6072"/>
                <a:gridCol w="23999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Remuneración Bruta Total Mensual (considerar Asignaciones).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Monto</a:t>
                      </a:r>
                      <a:r>
                        <a:rPr lang="es-ES_tradnl" baseline="0" dirty="0" smtClean="0"/>
                        <a:t> Bono Adicional (UF)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Igual o menor a $ 825.000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UF 45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Entre $ 825.001 y $ 899.999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UF 35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Entre $ 900.000 y $ 926.000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UF 15</a:t>
                      </a:r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323528" y="5085184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dirty="0"/>
              <a:t>El </a:t>
            </a:r>
            <a:r>
              <a:rPr lang="es-ES_tradnl" dirty="0" smtClean="0"/>
              <a:t>valor de la UF será el vigente al día que corresponda </a:t>
            </a:r>
            <a:r>
              <a:rPr lang="es-ES_tradnl" b="1" dirty="0" smtClean="0"/>
              <a:t>al cese de funciones.</a:t>
            </a:r>
            <a:endParaRPr lang="es-ES_tradnl" b="1" dirty="0"/>
          </a:p>
          <a:p>
            <a:pPr algn="just"/>
            <a:endParaRPr lang="es-ES_tradnl" dirty="0" smtClean="0"/>
          </a:p>
          <a:p>
            <a:pPr algn="just"/>
            <a:r>
              <a:rPr lang="es-ES_tradnl" dirty="0" smtClean="0"/>
              <a:t>Bono pagado por la Entidad Administradora.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6565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33265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spc="-150" dirty="0" smtClean="0">
                <a:solidFill>
                  <a:srgbClr val="002060"/>
                </a:solidFill>
                <a:latin typeface="Candara" pitchFamily="34" charset="0"/>
              </a:rPr>
              <a:t>Art. 9º  “BONO COMPLEMENTARIO”</a:t>
            </a:r>
            <a:endParaRPr lang="es-CL" sz="2800" b="1" spc="-150" dirty="0">
              <a:solidFill>
                <a:srgbClr val="002060"/>
              </a:solidFill>
              <a:latin typeface="Candar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67544" y="1700808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 smtClean="0"/>
              <a:t>El personal beneficiario del “Incremento” del artículo 7º, tendrá derecho a un </a:t>
            </a:r>
            <a:r>
              <a:rPr lang="es-ES_tradnl" b="1" dirty="0" smtClean="0"/>
              <a:t>“BONO COMPLEMENTARIO”, </a:t>
            </a:r>
            <a:r>
              <a:rPr lang="es-ES_tradnl" dirty="0" smtClean="0"/>
              <a:t>si la suma de del “Incremento” y el “Bono Adicional” del artículo 8º fuere inferior a 395 UF.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 smtClean="0"/>
              <a:t>Dicho Bono ascenderá a una cantidad que le permita alcanzar las mencionadas 395 UF, calculadas a la fecha de la renuncia voluntaria.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 smtClean="0"/>
              <a:t>Bono será pagado por la Entidad Administradora.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4968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9571" y="7104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spc="-150" dirty="0" smtClean="0">
                <a:solidFill>
                  <a:srgbClr val="002060"/>
                </a:solidFill>
                <a:latin typeface="Candara" pitchFamily="34" charset="0"/>
              </a:rPr>
              <a:t>Art. 14º  “PROHIBICIONES”</a:t>
            </a:r>
            <a:endParaRPr lang="es-CL" sz="2800" b="1" spc="-150" dirty="0">
              <a:solidFill>
                <a:srgbClr val="002060"/>
              </a:solidFill>
              <a:latin typeface="Candar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59314" y="1124744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dirty="0" smtClean="0"/>
              <a:t>Los funcionarios (as) que cesen en sus empleos por aplicación de esta ley,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dirty="0" smtClean="0"/>
              <a:t>No podrán ser nombrados ni contratados asimilados a grado o sobre la base de honorarios en establecimientos de salud públicos, municipales, corporaciones o entidades administradoras de salud municipal, ni municipalidades,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b="1" dirty="0" smtClean="0"/>
              <a:t>Durante los cinco años siguientes al término de su relación laboral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dirty="0" smtClean="0"/>
              <a:t>A menos que devuelvan la totalidad de los beneficios percibidos, reajustados IPC.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dirty="0" smtClean="0"/>
              <a:t>Los beneficios de esta ley son incompatibles con cualquier otro incentivo al retiro que hubiere percibido el funcionario (a) con anterioridad.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0869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9571" y="7104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spc="-150" dirty="0" smtClean="0">
                <a:solidFill>
                  <a:srgbClr val="002060"/>
                </a:solidFill>
                <a:latin typeface="Candara" pitchFamily="34" charset="0"/>
              </a:rPr>
              <a:t>Art. 15º  “REGLAMENTO”</a:t>
            </a:r>
            <a:endParaRPr lang="es-CL" sz="2800" b="1" spc="-150" dirty="0">
              <a:solidFill>
                <a:srgbClr val="002060"/>
              </a:solidFill>
              <a:latin typeface="Candar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59314" y="980728"/>
            <a:ext cx="83529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dirty="0" smtClean="0"/>
              <a:t>Un Reglamento dictado por el Ministerio de Salud, </a:t>
            </a:r>
            <a:r>
              <a:rPr lang="es-ES_tradnl" sz="1400" i="1" dirty="0" smtClean="0"/>
              <a:t>(dentro de los noventa días siguientes a la fecha de publicación de la Ley 13/06/2016) </a:t>
            </a:r>
            <a:r>
              <a:rPr lang="es-ES_tradnl" dirty="0" smtClean="0"/>
              <a:t>determinará los períodos de postulación a los beneficios, pudiendo establecer plazos distintos respecto de aquellos funcionarios (as), que tenían los requisitos cumplidos a la fecha de publicación de esta ley, y los que vayan cumpliéndolos durante su aplicación.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dirty="0" smtClean="0"/>
              <a:t>También podrá establecer el procedimiento de otorgamiento y pago de los beneficios.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dirty="0" smtClean="0"/>
              <a:t>Determinará procedimientos para la </a:t>
            </a:r>
            <a:r>
              <a:rPr lang="es-ES_tradnl" dirty="0" err="1" smtClean="0"/>
              <a:t>heredabilidad</a:t>
            </a:r>
            <a:r>
              <a:rPr lang="es-ES_tradnl" dirty="0" smtClean="0"/>
              <a:t> de los beneficios por “Retiro Voluntario” y el “Incremento”.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dirty="0" smtClean="0"/>
              <a:t>Si un funcionario (a) fallece entre la fecha de su postulación para acceder a los beneficios de los artículos 1º, 7º, 8º y 9º, según corresponda y antes de percibirlos, y siempre que cumpla con los requisitos establecidos en la presente ley,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dirty="0" smtClean="0"/>
              <a:t>Estos serán transmisibles por causa de muerte.  Este beneficio quedará afecto al inciso primero del artículo 3º. </a:t>
            </a:r>
            <a:r>
              <a:rPr lang="es-ES_tradnl" sz="1400" i="1" dirty="0" smtClean="0"/>
              <a:t>(relación con el número de cupos).</a:t>
            </a:r>
            <a:endParaRPr lang="es-CL" sz="1400" i="1" dirty="0"/>
          </a:p>
        </p:txBody>
      </p:sp>
    </p:spTree>
    <p:extLst>
      <p:ext uri="{BB962C8B-B14F-4D97-AF65-F5344CB8AC3E}">
        <p14:creationId xmlns:p14="http://schemas.microsoft.com/office/powerpoint/2010/main" val="168008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611</TotalTime>
  <Words>1031</Words>
  <Application>Microsoft Office PowerPoint</Application>
  <PresentationFormat>Presentación en pantalla (4:3)</PresentationFormat>
  <Paragraphs>100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Forma de onda</vt:lpstr>
      <vt:lpstr>BONIFICACIÓN POR RETIRO VOLUNTARIO  PERSONAL LEY 19.378 APS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PROCESO ADMINISTRATIVO</vt:lpstr>
    </vt:vector>
  </TitlesOfParts>
  <Company>Dirección Servicio de Salud Ñuble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Eduardo A. Rubilar Córdova</dc:creator>
  <cp:lastModifiedBy>Capacitacion</cp:lastModifiedBy>
  <cp:revision>58</cp:revision>
  <dcterms:created xsi:type="dcterms:W3CDTF">2014-05-29T17:13:43Z</dcterms:created>
  <dcterms:modified xsi:type="dcterms:W3CDTF">2020-12-14T22:55:18Z</dcterms:modified>
</cp:coreProperties>
</file>