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43" r:id="rId1"/>
  </p:sldMasterIdLst>
  <p:sldIdLst>
    <p:sldId id="256" r:id="rId2"/>
    <p:sldId id="270" r:id="rId3"/>
    <p:sldId id="275" r:id="rId4"/>
    <p:sldId id="276" r:id="rId5"/>
    <p:sldId id="277" r:id="rId6"/>
    <p:sldId id="284" r:id="rId7"/>
    <p:sldId id="257" r:id="rId8"/>
    <p:sldId id="271" r:id="rId9"/>
    <p:sldId id="267" r:id="rId10"/>
    <p:sldId id="278" r:id="rId11"/>
    <p:sldId id="287" r:id="rId12"/>
    <p:sldId id="265" r:id="rId13"/>
    <p:sldId id="273" r:id="rId14"/>
    <p:sldId id="274" r:id="rId15"/>
    <p:sldId id="282" r:id="rId16"/>
    <p:sldId id="283" r:id="rId17"/>
    <p:sldId id="280" r:id="rId18"/>
    <p:sldId id="281" r:id="rId1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5"/>
    <p:restoredTop sz="92566"/>
  </p:normalViewPr>
  <p:slideViewPr>
    <p:cSldViewPr snapToGrid="0" snapToObjects="1">
      <p:cViewPr varScale="1">
        <p:scale>
          <a:sx n="76" d="100"/>
          <a:sy n="76" d="100"/>
        </p:scale>
        <p:origin x="224" y="4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s-ES" smtClean="0"/>
              <a:t>Master-Untertitelformat bearbeiten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41704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381357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819547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0389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Abschnittsüberschrif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Mastertextformat bearbeiten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678278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9985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Mastertextformat bearbeiten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Mastertextformat bearbeiten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3961181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51403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6571115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Inhalt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1257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ild mit Beschrift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Bild auf Platzhalter ziehen oder durch Klicken auf Symbol hinzufügen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Mastertextformat bearbeiten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715269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s-ES" smtClean="0"/>
              <a:t>Mastertitelformat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s-ES" smtClean="0"/>
              <a:t>Mastertextformat bearbeiten</a:t>
            </a:r>
          </a:p>
          <a:p>
            <a:pPr lvl="1"/>
            <a:r>
              <a:rPr lang="es-ES" smtClean="0"/>
              <a:t>Zweite Ebene</a:t>
            </a:r>
          </a:p>
          <a:p>
            <a:pPr lvl="2"/>
            <a:r>
              <a:rPr lang="es-ES" smtClean="0"/>
              <a:t>Dritte Ebene</a:t>
            </a:r>
          </a:p>
          <a:p>
            <a:pPr lvl="3"/>
            <a:r>
              <a:rPr lang="es-ES" smtClean="0"/>
              <a:t>Vierte Ebene</a:t>
            </a:r>
          </a:p>
          <a:p>
            <a:pPr lvl="4"/>
            <a:r>
              <a:rPr lang="es-ES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8BBD20F1-EDE8-6C4A-8AB2-6EA9C8AA4E66}" type="datetimeFigureOut">
              <a:rPr lang="de-DE" smtClean="0"/>
              <a:t>16.01.20</a:t>
            </a:fld>
            <a:endParaRPr lang="de-D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F8C95B55-2A2C-BE4B-BD42-B0FEC96C68C4}" type="slidenum">
              <a:rPr lang="de-DE" smtClean="0"/>
              <a:t>‹Nr.›</a:t>
            </a:fld>
            <a:endParaRPr lang="de-DE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4120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4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jpeg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8.jpe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image" Target="../media/image4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042833" y="2845961"/>
            <a:ext cx="7766936" cy="1646302"/>
          </a:xfrm>
        </p:spPr>
        <p:txBody>
          <a:bodyPr>
            <a:normAutofit fontScale="90000"/>
          </a:bodyPr>
          <a:lstStyle/>
          <a:p>
            <a:pPr algn="l"/>
            <a:r>
              <a:rPr lang="de-DE" dirty="0" smtClean="0"/>
              <a:t/>
            </a:r>
            <a:br>
              <a:rPr lang="de-DE" dirty="0" smtClean="0"/>
            </a:br>
            <a:r>
              <a:rPr lang="de-DE" dirty="0" err="1" smtClean="0"/>
              <a:t>Gesti</a:t>
            </a:r>
            <a:r>
              <a:rPr lang="es-ES" dirty="0" err="1" smtClean="0"/>
              <a:t>ón</a:t>
            </a:r>
            <a:r>
              <a:rPr lang="es-ES" dirty="0" smtClean="0"/>
              <a:t> estratégica y participativa de la comunicación</a:t>
            </a:r>
            <a:endParaRPr lang="de-DE" dirty="0"/>
          </a:p>
        </p:txBody>
      </p:sp>
      <p:sp>
        <p:nvSpPr>
          <p:cNvPr id="4" name="Titel 1"/>
          <p:cNvSpPr txBox="1">
            <a:spLocks/>
          </p:cNvSpPr>
          <p:nvPr/>
        </p:nvSpPr>
        <p:spPr>
          <a:xfrm>
            <a:off x="1042833" y="3943710"/>
            <a:ext cx="7766936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75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pPr algn="l"/>
            <a:r>
              <a:rPr lang="es-ES" sz="2000" b="1" dirty="0" err="1" smtClean="0">
                <a:solidFill>
                  <a:schemeClr val="tx1"/>
                </a:solidFill>
              </a:rPr>
              <a:t>Sophia</a:t>
            </a:r>
            <a:r>
              <a:rPr lang="es-ES" sz="2000" b="1" dirty="0" smtClean="0">
                <a:solidFill>
                  <a:schemeClr val="tx1"/>
                </a:solidFill>
              </a:rPr>
              <a:t> </a:t>
            </a:r>
            <a:r>
              <a:rPr lang="es-ES" sz="2000" b="1" dirty="0" err="1" smtClean="0">
                <a:solidFill>
                  <a:schemeClr val="tx1"/>
                </a:solidFill>
              </a:rPr>
              <a:t>Boddenberg</a:t>
            </a:r>
            <a:r>
              <a:rPr lang="es-ES" sz="2000" b="1" dirty="0" smtClean="0">
                <a:solidFill>
                  <a:schemeClr val="tx1"/>
                </a:solidFill>
              </a:rPr>
              <a:t> – Periodista </a:t>
            </a:r>
            <a:endParaRPr lang="de-DE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3476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¿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qu</a:t>
            </a:r>
            <a:r>
              <a:rPr lang="es-ES" dirty="0" smtClean="0"/>
              <a:t>é es importante la </a:t>
            </a:r>
            <a:r>
              <a:rPr lang="es-ES" dirty="0" smtClean="0"/>
              <a:t>participación en los procesos comunicacionales?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2245784"/>
            <a:ext cx="10058400" cy="4023360"/>
          </a:xfrm>
        </p:spPr>
        <p:txBody>
          <a:bodyPr/>
          <a:lstStyle/>
          <a:p>
            <a:pPr lvl="0" algn="just"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Genera </a:t>
            </a:r>
            <a:r>
              <a:rPr lang="es-ES" sz="2400" dirty="0"/>
              <a:t>mayor involucramiento, apropiación y compromiso de las personas con la </a:t>
            </a:r>
            <a:r>
              <a:rPr lang="es-ES" sz="2400" dirty="0" smtClean="0"/>
              <a:t>organización. </a:t>
            </a:r>
            <a:endParaRPr lang="de-DE" sz="2400" dirty="0"/>
          </a:p>
          <a:p>
            <a:pPr lvl="0" algn="just"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Permite </a:t>
            </a:r>
            <a:r>
              <a:rPr lang="es-ES" sz="2400" dirty="0"/>
              <a:t>el enriquecimiento de los debates y decisiones porque hay más diversidad de </a:t>
            </a:r>
            <a:r>
              <a:rPr lang="es-ES" sz="2400" dirty="0" smtClean="0"/>
              <a:t>miradas.</a:t>
            </a:r>
            <a:endParaRPr lang="de-DE" sz="2400" dirty="0"/>
          </a:p>
          <a:p>
            <a:pPr lvl="0" algn="just"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Alimenta </a:t>
            </a:r>
            <a:r>
              <a:rPr lang="es-ES" sz="2400" dirty="0"/>
              <a:t>el sentimiento de unión entre las personas de la </a:t>
            </a:r>
            <a:r>
              <a:rPr lang="es-ES" sz="2400" dirty="0" smtClean="0"/>
              <a:t>organización. </a:t>
            </a:r>
            <a:endParaRPr lang="de-DE" sz="2400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600579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129520" cy="3566160"/>
          </a:xfrm>
        </p:spPr>
        <p:txBody>
          <a:bodyPr>
            <a:normAutofit/>
          </a:bodyPr>
          <a:lstStyle/>
          <a:p>
            <a:r>
              <a:rPr lang="de-DE" sz="6000" dirty="0" err="1"/>
              <a:t>Pilares</a:t>
            </a:r>
            <a:r>
              <a:rPr lang="de-DE" sz="6000" dirty="0"/>
              <a:t> </a:t>
            </a:r>
            <a:r>
              <a:rPr lang="de-DE" sz="6000" dirty="0" err="1"/>
              <a:t>para</a:t>
            </a:r>
            <a:r>
              <a:rPr lang="de-DE" sz="6000" dirty="0"/>
              <a:t> la </a:t>
            </a:r>
            <a:r>
              <a:rPr lang="de-DE" sz="6000" dirty="0" err="1"/>
              <a:t>gesti</a:t>
            </a:r>
            <a:r>
              <a:rPr lang="es-ES" sz="6000" dirty="0" err="1"/>
              <a:t>ón</a:t>
            </a:r>
            <a:r>
              <a:rPr lang="es-ES" sz="6000" dirty="0"/>
              <a:t> de la comunicación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41581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572" t="13656" r="7776" b="13760"/>
          <a:stretch/>
        </p:blipFill>
        <p:spPr>
          <a:xfrm>
            <a:off x="815104" y="2370667"/>
            <a:ext cx="10276229" cy="3501955"/>
          </a:xfrm>
          <a:prstGeom prst="rect">
            <a:avLst/>
          </a:prstGeom>
        </p:spPr>
      </p:pic>
      <p:sp>
        <p:nvSpPr>
          <p:cNvPr id="4" name="Textfeld 3"/>
          <p:cNvSpPr txBox="1"/>
          <p:nvPr/>
        </p:nvSpPr>
        <p:spPr>
          <a:xfrm>
            <a:off x="152400" y="405518"/>
            <a:ext cx="267546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¿</a:t>
            </a:r>
            <a:r>
              <a:rPr lang="es-ES" i="1" dirty="0"/>
              <a:t>Quiénes somos? ¿Qué hacemos? ¿Cómo lo hacemos?</a:t>
            </a:r>
            <a:r>
              <a:rPr lang="de-DE" i="1" dirty="0"/>
              <a:t> </a:t>
            </a:r>
            <a:r>
              <a:rPr lang="es-ES" i="1" dirty="0"/>
              <a:t>¿Con qué actores queremos relacionarnos?</a:t>
            </a:r>
            <a:endParaRPr lang="de-DE" dirty="0"/>
          </a:p>
          <a:p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>
          <a:xfrm flipH="1" flipV="1">
            <a:off x="1135686" y="1922778"/>
            <a:ext cx="1117599" cy="114215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Textfeld 9"/>
          <p:cNvSpPr txBox="1"/>
          <p:nvPr/>
        </p:nvSpPr>
        <p:spPr>
          <a:xfrm>
            <a:off x="2878666" y="168452"/>
            <a:ext cx="169333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 smtClean="0"/>
              <a:t>¿</a:t>
            </a:r>
            <a:r>
              <a:rPr lang="es-ES" i="1" dirty="0"/>
              <a:t>A qué fines se dirigen o encaminan nuestras acciones?</a:t>
            </a:r>
            <a:r>
              <a:rPr lang="de-DE" dirty="0"/>
              <a:t> </a:t>
            </a:r>
            <a:endParaRPr lang="es-ES" b="1" dirty="0"/>
          </a:p>
          <a:p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>
          <a:xfrm flipH="1" flipV="1">
            <a:off x="3454400" y="1693333"/>
            <a:ext cx="237067" cy="13716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Gerade Verbindung mit Pfeil 18"/>
          <p:cNvCxnSpPr/>
          <p:nvPr/>
        </p:nvCxnSpPr>
        <p:spPr>
          <a:xfrm flipV="1">
            <a:off x="8636001" y="1460922"/>
            <a:ext cx="948266" cy="16040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0" name="Gerade Verbindung mit Pfeil 19"/>
          <p:cNvCxnSpPr/>
          <p:nvPr/>
        </p:nvCxnSpPr>
        <p:spPr>
          <a:xfrm flipH="1" flipV="1">
            <a:off x="7128933" y="1524000"/>
            <a:ext cx="102754" cy="15965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1" name="Textfeld 20"/>
          <p:cNvSpPr txBox="1"/>
          <p:nvPr/>
        </p:nvSpPr>
        <p:spPr>
          <a:xfrm>
            <a:off x="6231467" y="346229"/>
            <a:ext cx="2286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i="1" dirty="0"/>
              <a:t>¿Qué futuro deseamos? ¿Para qué hacemos lo que hacemos?</a:t>
            </a:r>
            <a:endParaRPr lang="de-DE" dirty="0"/>
          </a:p>
        </p:txBody>
      </p:sp>
      <p:sp>
        <p:nvSpPr>
          <p:cNvPr id="24" name="Rechteck 23"/>
          <p:cNvSpPr/>
          <p:nvPr/>
        </p:nvSpPr>
        <p:spPr>
          <a:xfrm flipH="1">
            <a:off x="9702801" y="226877"/>
            <a:ext cx="183362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b="1" dirty="0" smtClean="0"/>
              <a:t> </a:t>
            </a:r>
            <a:r>
              <a:rPr lang="es-ES" i="1" dirty="0"/>
              <a:t>¿Por qué trabajamos en la organización? ¿Cómo lo hacemos?</a:t>
            </a:r>
            <a:r>
              <a:rPr lang="de-DE" dirty="0"/>
              <a:t> </a:t>
            </a:r>
            <a:endParaRPr lang="es-ES" b="1" dirty="0"/>
          </a:p>
        </p:txBody>
      </p:sp>
      <p:sp>
        <p:nvSpPr>
          <p:cNvPr id="25" name="Textfeld 24"/>
          <p:cNvSpPr txBox="1"/>
          <p:nvPr/>
        </p:nvSpPr>
        <p:spPr>
          <a:xfrm>
            <a:off x="1135686" y="5872622"/>
            <a:ext cx="101295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La misión, la visión, los objetivos y los valores son principios esenciales en la gestión de la comunicación.</a:t>
            </a:r>
            <a:endParaRPr lang="de-DE" b="1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3417462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4" grpId="0"/>
      <p:bldP spid="2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129520" cy="3566160"/>
          </a:xfrm>
        </p:spPr>
        <p:txBody>
          <a:bodyPr>
            <a:normAutofit/>
          </a:bodyPr>
          <a:lstStyle/>
          <a:p>
            <a:r>
              <a:rPr lang="es-ES" sz="6000" dirty="0" smtClean="0"/>
              <a:t>¿Qué herramientas tenemos para comunicarnos? </a:t>
            </a:r>
            <a:endParaRPr lang="de-DE" sz="6000" dirty="0"/>
          </a:p>
        </p:txBody>
      </p:sp>
    </p:spTree>
    <p:extLst>
      <p:ext uri="{BB962C8B-B14F-4D97-AF65-F5344CB8AC3E}">
        <p14:creationId xmlns:p14="http://schemas.microsoft.com/office/powerpoint/2010/main" val="1485902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422070"/>
            <a:ext cx="9198187" cy="1135797"/>
          </a:xfrm>
        </p:spPr>
        <p:txBody>
          <a:bodyPr/>
          <a:lstStyle/>
          <a:p>
            <a:r>
              <a:rPr lang="es-ES_tradnl" dirty="0" smtClean="0"/>
              <a:t>Herramientas para comunicarnos</a:t>
            </a:r>
            <a:endParaRPr lang="es-ES_tradnl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 typeface="Arial" charset="0"/>
              <a:buChar char="•"/>
            </a:pPr>
            <a:r>
              <a:rPr lang="de-DE" sz="2400" dirty="0" smtClean="0"/>
              <a:t> </a:t>
            </a:r>
            <a:r>
              <a:rPr lang="de-DE" sz="2400" dirty="0" err="1" smtClean="0"/>
              <a:t>Carta</a:t>
            </a:r>
            <a:endParaRPr lang="de-DE" sz="2400" dirty="0" smtClean="0"/>
          </a:p>
          <a:p>
            <a:pPr>
              <a:buFont typeface="Arial" charset="0"/>
              <a:buChar char="•"/>
            </a:pPr>
            <a:r>
              <a:rPr lang="de-DE" sz="2400" dirty="0" smtClean="0"/>
              <a:t> </a:t>
            </a:r>
            <a:r>
              <a:rPr lang="de-DE" sz="2400" dirty="0" err="1" smtClean="0"/>
              <a:t>Bolet</a:t>
            </a:r>
            <a:r>
              <a:rPr lang="es-ES" sz="2400" dirty="0" err="1" smtClean="0"/>
              <a:t>ín</a:t>
            </a:r>
            <a:r>
              <a:rPr lang="es-ES" sz="2400" dirty="0" smtClean="0"/>
              <a:t> o </a:t>
            </a:r>
            <a:r>
              <a:rPr lang="es-ES" sz="2400" dirty="0" err="1" smtClean="0"/>
              <a:t>Newsletter</a:t>
            </a:r>
            <a:r>
              <a:rPr lang="es-ES" sz="2400" dirty="0" smtClean="0"/>
              <a:t> (impreso o digital)</a:t>
            </a:r>
          </a:p>
          <a:p>
            <a:pPr>
              <a:buFont typeface="Arial" charset="0"/>
              <a:buChar char="•"/>
            </a:pPr>
            <a:r>
              <a:rPr lang="es-ES" sz="2400" dirty="0" smtClean="0"/>
              <a:t> Folleto </a:t>
            </a:r>
            <a:endParaRPr lang="es-ES" sz="2400" dirty="0" smtClean="0"/>
          </a:p>
          <a:p>
            <a:pPr>
              <a:buFont typeface="Arial" charset="0"/>
              <a:buChar char="•"/>
            </a:pPr>
            <a:r>
              <a:rPr lang="es-ES" sz="2400" dirty="0" smtClean="0"/>
              <a:t> Comunicados </a:t>
            </a:r>
            <a:r>
              <a:rPr lang="es-ES" sz="2400" dirty="0" smtClean="0"/>
              <a:t>de prensa</a:t>
            </a:r>
          </a:p>
          <a:p>
            <a:pPr>
              <a:buFont typeface="Arial" charset="0"/>
              <a:buChar char="•"/>
            </a:pPr>
            <a:r>
              <a:rPr lang="es-ES" sz="2400" dirty="0" smtClean="0"/>
              <a:t> Correo electrónico</a:t>
            </a:r>
          </a:p>
          <a:p>
            <a:pPr>
              <a:buFont typeface="Arial" charset="0"/>
              <a:buChar char="•"/>
            </a:pPr>
            <a:r>
              <a:rPr lang="es-ES" sz="2400" dirty="0" smtClean="0"/>
              <a:t> Intranet</a:t>
            </a:r>
            <a:endParaRPr lang="es-ES" sz="2400" dirty="0" smtClean="0"/>
          </a:p>
          <a:p>
            <a:pPr>
              <a:buFont typeface="Arial" charset="0"/>
              <a:buChar char="•"/>
            </a:pPr>
            <a:r>
              <a:rPr lang="es-ES" sz="2400" dirty="0" smtClean="0"/>
              <a:t> Página </a:t>
            </a:r>
            <a:r>
              <a:rPr lang="es-ES" sz="2400" dirty="0" smtClean="0"/>
              <a:t>Web</a:t>
            </a:r>
          </a:p>
          <a:p>
            <a:pPr>
              <a:buFont typeface="Arial" charset="0"/>
              <a:buChar char="•"/>
            </a:pPr>
            <a:r>
              <a:rPr lang="es-ES" sz="2400" dirty="0" smtClean="0"/>
              <a:t> Redes </a:t>
            </a:r>
            <a:r>
              <a:rPr lang="es-ES" sz="2400" dirty="0" smtClean="0"/>
              <a:t>sociales (Facebook, Twitter, Instagram, WhatsApp)</a:t>
            </a:r>
          </a:p>
          <a:p>
            <a:pPr>
              <a:buFont typeface="Arial" charset="0"/>
              <a:buChar char="•"/>
            </a:pPr>
            <a:r>
              <a:rPr lang="es-ES" sz="2400" dirty="0" smtClean="0"/>
              <a:t> Reuniones </a:t>
            </a:r>
            <a:r>
              <a:rPr lang="es-ES" sz="2400" dirty="0" smtClean="0"/>
              <a:t>y </a:t>
            </a:r>
            <a:r>
              <a:rPr lang="es-ES" sz="2400" dirty="0" smtClean="0"/>
              <a:t>eventos</a:t>
            </a:r>
          </a:p>
        </p:txBody>
      </p:sp>
    </p:spTree>
    <p:extLst>
      <p:ext uri="{BB962C8B-B14F-4D97-AF65-F5344CB8AC3E}">
        <p14:creationId xmlns:p14="http://schemas.microsoft.com/office/powerpoint/2010/main" val="809862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¿</a:t>
            </a:r>
            <a:r>
              <a:rPr lang="de-DE" dirty="0" err="1" smtClean="0"/>
              <a:t>Por</a:t>
            </a:r>
            <a:r>
              <a:rPr lang="de-DE" dirty="0" smtClean="0"/>
              <a:t> </a:t>
            </a:r>
            <a:r>
              <a:rPr lang="de-DE" dirty="0" err="1" smtClean="0"/>
              <a:t>qu</a:t>
            </a:r>
            <a:r>
              <a:rPr lang="es-ES" dirty="0" smtClean="0"/>
              <a:t>é son importantes las redes sociales?</a:t>
            </a:r>
            <a:endParaRPr lang="de-DE" dirty="0"/>
          </a:p>
        </p:txBody>
      </p:sp>
      <p:pic>
        <p:nvPicPr>
          <p:cNvPr id="5122" name="Picture 2" descr="ildergebnis für redes sociales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448"/>
          <a:stretch/>
        </p:blipFill>
        <p:spPr bwMode="auto">
          <a:xfrm>
            <a:off x="5435599" y="2865496"/>
            <a:ext cx="6504517" cy="34167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400" dirty="0" smtClean="0"/>
              <a:t> La </a:t>
            </a:r>
            <a:r>
              <a:rPr lang="es-ES_tradnl" sz="2400" dirty="0"/>
              <a:t>posibilidad de tener un </a:t>
            </a:r>
            <a:r>
              <a:rPr lang="es-ES_tradnl" sz="2400" i="1" dirty="0" err="1"/>
              <a:t>feedback</a:t>
            </a:r>
            <a:r>
              <a:rPr lang="es-ES_tradnl" sz="2400" i="1" dirty="0"/>
              <a:t> </a:t>
            </a:r>
            <a:r>
              <a:rPr lang="es-ES_tradnl" sz="2400" dirty="0" err="1"/>
              <a:t>instantáneo</a:t>
            </a:r>
            <a:r>
              <a:rPr lang="es-ES_tradnl" sz="2400" dirty="0"/>
              <a:t>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400" dirty="0" smtClean="0"/>
              <a:t> Tiene </a:t>
            </a:r>
            <a:r>
              <a:rPr lang="es-ES_tradnl" sz="2400" dirty="0"/>
              <a:t>un costo muy bajo para las organizaciones</a:t>
            </a:r>
            <a:endParaRPr lang="de-DE" sz="2400" dirty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400" dirty="0" smtClean="0"/>
              <a:t> Un </a:t>
            </a:r>
            <a:r>
              <a:rPr lang="es-ES_tradnl" sz="2400" dirty="0"/>
              <a:t>gran poder de visibilidad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72928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 smtClean="0"/>
              <a:t>Mensajes</a:t>
            </a:r>
            <a:r>
              <a:rPr lang="de-DE" dirty="0" smtClean="0"/>
              <a:t> </a:t>
            </a:r>
            <a:r>
              <a:rPr lang="de-DE" dirty="0" err="1" smtClean="0"/>
              <a:t>clave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Cada vez que desarrollamos un canal o espacio de </a:t>
            </a:r>
            <a:r>
              <a:rPr lang="es-ES" sz="2400" dirty="0" err="1" smtClean="0"/>
              <a:t>comunicación</a:t>
            </a:r>
            <a:r>
              <a:rPr lang="es-ES" sz="2400" dirty="0" smtClean="0"/>
              <a:t> estamos siendo impulsados por un </a:t>
            </a:r>
            <a:r>
              <a:rPr lang="es-ES" sz="2400" b="1" dirty="0" smtClean="0"/>
              <a:t>OBJETIVO COMUNICACIONAL</a:t>
            </a:r>
            <a:r>
              <a:rPr lang="es-ES" sz="2400" dirty="0" smtClean="0"/>
              <a:t>, algo que queremos que esas personas conozcan, sepan o hagan a partir del mensaje.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Para lograrlo, recurrimos a </a:t>
            </a:r>
            <a:r>
              <a:rPr lang="es-ES" sz="2400" b="1" dirty="0" err="1" smtClean="0"/>
              <a:t>imágenes</a:t>
            </a:r>
            <a:r>
              <a:rPr lang="es-ES" sz="2400" b="1" dirty="0" smtClean="0"/>
              <a:t>, sonidos o textos </a:t>
            </a:r>
            <a:r>
              <a:rPr lang="es-ES" sz="2400" dirty="0" smtClean="0"/>
              <a:t>que sinteticen y reflejen estas expectativas.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" sz="2400" dirty="0" smtClean="0"/>
              <a:t> Para optimizar</a:t>
            </a:r>
            <a:r>
              <a:rPr lang="de-DE" sz="2400" dirty="0" smtClean="0"/>
              <a:t> </a:t>
            </a:r>
            <a:r>
              <a:rPr lang="es-ES" sz="2400" dirty="0" smtClean="0"/>
              <a:t>las comunicaciones, es sumamente </a:t>
            </a:r>
            <a:r>
              <a:rPr lang="es-ES" sz="2400" dirty="0" err="1" smtClean="0"/>
              <a:t>útil</a:t>
            </a:r>
            <a:r>
              <a:rPr lang="es-ES" sz="2400" dirty="0" smtClean="0"/>
              <a:t> que podamos definir una </a:t>
            </a:r>
            <a:r>
              <a:rPr lang="es-ES" sz="2400" b="1" dirty="0" smtClean="0"/>
              <a:t>IDEA CENTRAL</a:t>
            </a:r>
            <a:r>
              <a:rPr lang="es-ES" sz="2400" dirty="0" smtClean="0"/>
              <a:t>: lo que esperamos que los receptores o destinatarios recuerden luego de haberla recibido.</a:t>
            </a:r>
            <a:endParaRPr lang="de-DE" sz="2400" dirty="0" smtClean="0"/>
          </a:p>
          <a:p>
            <a:pPr>
              <a:buFont typeface="Arial" charset="0"/>
              <a:buChar char="•"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58303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80347" y="743803"/>
            <a:ext cx="10058400" cy="1084997"/>
          </a:xfrm>
        </p:spPr>
        <p:txBody>
          <a:bodyPr/>
          <a:lstStyle/>
          <a:p>
            <a:r>
              <a:rPr lang="de-DE" b="1" dirty="0" err="1" smtClean="0">
                <a:solidFill>
                  <a:schemeClr val="tx1"/>
                </a:solidFill>
              </a:rPr>
              <a:t>Trabajo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r>
              <a:rPr lang="de-DE" b="1" dirty="0" err="1" smtClean="0">
                <a:solidFill>
                  <a:schemeClr val="tx1"/>
                </a:solidFill>
              </a:rPr>
              <a:t>grupal</a:t>
            </a:r>
            <a:r>
              <a:rPr lang="de-DE" b="1" dirty="0" smtClean="0">
                <a:solidFill>
                  <a:schemeClr val="tx1"/>
                </a:solidFill>
              </a:rPr>
              <a:t> </a:t>
            </a:r>
            <a:endParaRPr lang="de-DE" b="1" dirty="0">
              <a:solidFill>
                <a:schemeClr val="tx1"/>
              </a:solidFill>
            </a:endParaRPr>
          </a:p>
        </p:txBody>
      </p:sp>
      <p:pic>
        <p:nvPicPr>
          <p:cNvPr id="6146" name="Picture 2" descr="ildergebnis für grupo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22" t="15764" r="2741" b="18959"/>
          <a:stretch/>
        </p:blipFill>
        <p:spPr bwMode="auto">
          <a:xfrm>
            <a:off x="7501467" y="4013200"/>
            <a:ext cx="4673599" cy="2336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77334" y="2010064"/>
            <a:ext cx="7179733" cy="2312937"/>
          </a:xfrm>
        </p:spPr>
        <p:txBody>
          <a:bodyPr>
            <a:no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de-DE" sz="2400" dirty="0" smtClean="0">
                <a:solidFill>
                  <a:schemeClr val="tx1"/>
                </a:solidFill>
              </a:rPr>
              <a:t>¿</a:t>
            </a:r>
            <a:r>
              <a:rPr lang="de-DE" sz="2400" dirty="0" err="1" smtClean="0">
                <a:solidFill>
                  <a:schemeClr val="tx1"/>
                </a:solidFill>
              </a:rPr>
              <a:t>Qu</a:t>
            </a:r>
            <a:r>
              <a:rPr lang="es-ES" sz="2400" dirty="0" smtClean="0">
                <a:solidFill>
                  <a:schemeClr val="tx1"/>
                </a:solidFill>
              </a:rPr>
              <a:t>é queremos comunicar?  </a:t>
            </a:r>
            <a:r>
              <a:rPr lang="es-ES" sz="2400" dirty="0">
                <a:solidFill>
                  <a:schemeClr val="tx1"/>
                </a:solidFill>
              </a:rPr>
              <a:t>(</a:t>
            </a:r>
            <a:r>
              <a:rPr lang="es-ES" sz="2400" dirty="0" smtClean="0">
                <a:solidFill>
                  <a:schemeClr val="tx1"/>
                </a:solidFill>
              </a:rPr>
              <a:t>misión, visión, objetivos, valores)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chemeClr val="tx1"/>
                </a:solidFill>
              </a:rPr>
              <a:t>¿Cómo lo queremos comunicar? (de manera interna o externa, a través de qué canal o medio)</a:t>
            </a:r>
          </a:p>
          <a:p>
            <a:pPr marL="457200" indent="-457200">
              <a:lnSpc>
                <a:spcPct val="150000"/>
              </a:lnSpc>
              <a:buFont typeface="+mj-lt"/>
              <a:buAutoNum type="arabicPeriod"/>
            </a:pPr>
            <a:r>
              <a:rPr lang="es-ES" sz="2400" dirty="0" smtClean="0">
                <a:solidFill>
                  <a:schemeClr val="tx1"/>
                </a:solidFill>
              </a:rPr>
              <a:t>¿Cómo </a:t>
            </a:r>
            <a:r>
              <a:rPr lang="es-ES" sz="2400" dirty="0" smtClean="0">
                <a:solidFill>
                  <a:schemeClr val="tx1"/>
                </a:solidFill>
              </a:rPr>
              <a:t>lo gestionamos</a:t>
            </a:r>
            <a:r>
              <a:rPr lang="es-ES" sz="2400" dirty="0" smtClean="0">
                <a:solidFill>
                  <a:schemeClr val="tx1"/>
                </a:solidFill>
              </a:rPr>
              <a:t>? (un plan de comunicación, reuniones semanales, un equipo de comunicación, etc.)</a:t>
            </a:r>
          </a:p>
        </p:txBody>
      </p:sp>
    </p:spTree>
    <p:extLst>
      <p:ext uri="{BB962C8B-B14F-4D97-AF65-F5344CB8AC3E}">
        <p14:creationId xmlns:p14="http://schemas.microsoft.com/office/powerpoint/2010/main" val="16068105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S</a:t>
            </a:r>
            <a:r>
              <a:rPr lang="es-ES" dirty="0" err="1" smtClean="0"/>
              <a:t>íntesis</a:t>
            </a:r>
            <a:r>
              <a:rPr lang="es-ES" dirty="0" smtClean="0"/>
              <a:t> y </a:t>
            </a:r>
            <a:r>
              <a:rPr lang="es-ES" dirty="0" smtClean="0"/>
              <a:t>Desafíos para al </a:t>
            </a:r>
            <a:r>
              <a:rPr lang="es-ES" dirty="0" smtClean="0"/>
              <a:t>futuro 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de-DE" sz="2800" dirty="0"/>
              <a:t> </a:t>
            </a:r>
            <a:r>
              <a:rPr lang="de-DE" sz="2800" dirty="0" smtClean="0"/>
              <a:t>¿C</a:t>
            </a:r>
            <a:r>
              <a:rPr lang="es-ES" sz="2800" dirty="0" err="1" smtClean="0"/>
              <a:t>ómo</a:t>
            </a:r>
            <a:r>
              <a:rPr lang="es-ES" sz="2800" dirty="0" smtClean="0"/>
              <a:t> podemos potenciar nuestra organización a través de la comunicación?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" sz="2800" dirty="0" smtClean="0"/>
              <a:t>¿Qué desafíos tiene nuestra organización en términos comunicacionales para el futuro? </a:t>
            </a:r>
          </a:p>
        </p:txBody>
      </p:sp>
    </p:spTree>
    <p:extLst>
      <p:ext uri="{BB962C8B-B14F-4D97-AF65-F5344CB8AC3E}">
        <p14:creationId xmlns:p14="http://schemas.microsoft.com/office/powerpoint/2010/main" val="11234112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942535" y="576775"/>
            <a:ext cx="10058400" cy="1399032"/>
          </a:xfrm>
        </p:spPr>
        <p:txBody>
          <a:bodyPr>
            <a:normAutofit fontScale="90000"/>
          </a:bodyPr>
          <a:lstStyle/>
          <a:p>
            <a:r>
              <a:rPr lang="es-ES" sz="6000" dirty="0" smtClean="0"/>
              <a:t>¿Por qué es importante la comunicación? </a:t>
            </a:r>
            <a:endParaRPr lang="de-DE" sz="6000" dirty="0"/>
          </a:p>
        </p:txBody>
      </p:sp>
      <p:pic>
        <p:nvPicPr>
          <p:cNvPr id="1026" name="Picture 2" descr="http://www.dedalocomunicacion.com/wp-content/uploads/comunicacion-interna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2535" y="2283856"/>
            <a:ext cx="6806418" cy="34712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14608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1055663"/>
            <a:ext cx="10058400" cy="555674"/>
          </a:xfrm>
        </p:spPr>
        <p:txBody>
          <a:bodyPr>
            <a:normAutofit fontScale="90000"/>
          </a:bodyPr>
          <a:lstStyle/>
          <a:p>
            <a:r>
              <a:rPr lang="es-ES_tradnl" b="1" dirty="0" err="1" smtClean="0"/>
              <a:t>Comunicaci</a:t>
            </a:r>
            <a:r>
              <a:rPr lang="es-ES" b="1" dirty="0" err="1" smtClean="0"/>
              <a:t>ón</a:t>
            </a:r>
            <a:r>
              <a:rPr lang="es-ES" b="1" dirty="0" smtClean="0"/>
              <a:t>:</a:t>
            </a:r>
            <a:endParaRPr lang="es-ES_tradnl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097280" y="1733192"/>
            <a:ext cx="10058400" cy="402336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s-ES_tradnl" sz="2000" dirty="0" smtClean="0"/>
              <a:t>„La </a:t>
            </a:r>
            <a:r>
              <a:rPr lang="es-ES_tradnl" sz="2000" b="1" dirty="0" smtClean="0"/>
              <a:t>comunicación</a:t>
            </a:r>
            <a:r>
              <a:rPr lang="es-ES_tradnl" sz="2000" dirty="0" smtClean="0"/>
              <a:t> es el intercambio de ideas, conocimientos, mensajes e información. (…) Es motor y expresión de la actividad social y fortalece el sentimiento de pertenecer a una misma comunidad.“ (UNESCO) </a:t>
            </a:r>
          </a:p>
          <a:p>
            <a:pPr>
              <a:lnSpc>
                <a:spcPct val="150000"/>
              </a:lnSpc>
            </a:pPr>
            <a:r>
              <a:rPr lang="es-ES_tradnl" dirty="0" smtClean="0"/>
              <a:t>Comunicación</a:t>
            </a:r>
            <a:r>
              <a:rPr lang="es-ES" dirty="0" smtClean="0"/>
              <a:t> para el cambio social: </a:t>
            </a:r>
            <a:r>
              <a:rPr lang="es-ES_tradnl" sz="2000" dirty="0" smtClean="0"/>
              <a:t>“Un </a:t>
            </a:r>
            <a:r>
              <a:rPr lang="es-ES_tradnl" sz="2000" dirty="0" smtClean="0"/>
              <a:t>espacio de </a:t>
            </a:r>
            <a:r>
              <a:rPr lang="es-ES_tradnl" sz="2000" b="1" dirty="0" smtClean="0"/>
              <a:t>transformación social </a:t>
            </a:r>
            <a:r>
              <a:rPr lang="es-ES_tradnl" sz="2000" dirty="0" smtClean="0"/>
              <a:t>generado a través de la participación y el diálogo hacia el interior y entre las organizaciones, sus destinatarios, el estado y otros actores” (</a:t>
            </a:r>
            <a:r>
              <a:rPr lang="es-ES_tradnl" sz="2000" dirty="0" err="1" smtClean="0"/>
              <a:t>Comunia</a:t>
            </a:r>
            <a:r>
              <a:rPr lang="es-ES_tradnl" sz="2000" dirty="0" smtClean="0"/>
              <a:t> Asociación Civil)</a:t>
            </a:r>
          </a:p>
          <a:p>
            <a:pPr>
              <a:lnSpc>
                <a:spcPct val="150000"/>
              </a:lnSpc>
            </a:pPr>
            <a:endParaRPr lang="es-ES_tradnl" sz="2000" dirty="0"/>
          </a:p>
        </p:txBody>
      </p:sp>
      <p:sp>
        <p:nvSpPr>
          <p:cNvPr id="8" name="AutoShape 4" descr="hnliches Foto"/>
          <p:cNvSpPr>
            <a:spLocks noChangeAspect="1" noChangeArrowheads="1"/>
          </p:cNvSpPr>
          <p:nvPr/>
        </p:nvSpPr>
        <p:spPr bwMode="auto">
          <a:xfrm>
            <a:off x="0" y="0"/>
            <a:ext cx="4000500" cy="266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/>
          </a:p>
        </p:txBody>
      </p:sp>
      <p:pic>
        <p:nvPicPr>
          <p:cNvPr id="2054" name="Picture 6" descr="abilidades de Comunicación y Atención al Client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12015" y="4491110"/>
            <a:ext cx="2943665" cy="1839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003543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8690187" cy="1450757"/>
          </a:xfrm>
        </p:spPr>
        <p:txBody>
          <a:bodyPr/>
          <a:lstStyle/>
          <a:p>
            <a:r>
              <a:rPr lang="es-ES" dirty="0" smtClean="0"/>
              <a:t>El rol </a:t>
            </a:r>
            <a:r>
              <a:rPr lang="es-ES" dirty="0" smtClean="0"/>
              <a:t>de la comunicación en organizaciones sociales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000" dirty="0" smtClean="0"/>
              <a:t> </a:t>
            </a:r>
            <a:r>
              <a:rPr lang="es-ES_tradnl" sz="2400" dirty="0" smtClean="0"/>
              <a:t>La comunicación</a:t>
            </a:r>
            <a:r>
              <a:rPr lang="es-ES" sz="2400" dirty="0" smtClean="0"/>
              <a:t> </a:t>
            </a:r>
            <a:r>
              <a:rPr lang="es-ES" sz="2400" b="1" dirty="0" smtClean="0"/>
              <a:t>es más que transmitir información sobre lo hecho</a:t>
            </a:r>
            <a:r>
              <a:rPr lang="es-ES" sz="2400" dirty="0" smtClean="0"/>
              <a:t>: </a:t>
            </a:r>
            <a:r>
              <a:rPr lang="es-ES_tradnl" sz="2400" dirty="0"/>
              <a:t>A</a:t>
            </a:r>
            <a:r>
              <a:rPr lang="es-ES_tradnl" sz="2400" dirty="0" smtClean="0"/>
              <a:t>barca los modos de hacer, la cultura y la identidad </a:t>
            </a:r>
            <a:r>
              <a:rPr lang="es-ES_tradnl" sz="2400" dirty="0" smtClean="0"/>
              <a:t>de la </a:t>
            </a:r>
            <a:r>
              <a:rPr lang="es-ES_tradnl" sz="2400" dirty="0" err="1" smtClean="0"/>
              <a:t>organizaci</a:t>
            </a:r>
            <a:r>
              <a:rPr lang="es-ES" sz="2400" dirty="0" err="1" smtClean="0"/>
              <a:t>ón</a:t>
            </a:r>
            <a:r>
              <a:rPr lang="es-ES" sz="2400" dirty="0" smtClean="0"/>
              <a:t>.</a:t>
            </a:r>
            <a:endParaRPr lang="es-ES_tradnl" sz="2400" dirty="0" smtClean="0"/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400" b="1" dirty="0" smtClean="0"/>
              <a:t> La </a:t>
            </a:r>
            <a:r>
              <a:rPr lang="es-ES_tradnl" sz="2400" b="1" dirty="0"/>
              <a:t>identidad </a:t>
            </a:r>
            <a:r>
              <a:rPr lang="es-ES_tradnl" sz="2400" dirty="0"/>
              <a:t>se (re-)construye mediante procesos comunicacionales. </a:t>
            </a:r>
          </a:p>
          <a:p>
            <a:pPr>
              <a:lnSpc>
                <a:spcPct val="150000"/>
              </a:lnSpc>
              <a:buFont typeface="Arial" charset="0"/>
              <a:buChar char="•"/>
            </a:pPr>
            <a:r>
              <a:rPr lang="es-ES_tradnl" sz="2400" dirty="0" smtClean="0"/>
              <a:t> A </a:t>
            </a:r>
            <a:r>
              <a:rPr lang="es-ES_tradnl" sz="2400" dirty="0" err="1" smtClean="0"/>
              <a:t>través</a:t>
            </a:r>
            <a:r>
              <a:rPr lang="es-ES_tradnl" sz="2400" dirty="0" smtClean="0"/>
              <a:t> </a:t>
            </a:r>
            <a:r>
              <a:rPr lang="es-ES_tradnl" sz="2400" dirty="0"/>
              <a:t>de procesos comunicacionales </a:t>
            </a:r>
            <a:r>
              <a:rPr lang="es-ES_tradnl" sz="2400" dirty="0" smtClean="0"/>
              <a:t>se promueven </a:t>
            </a:r>
            <a:r>
              <a:rPr lang="es-ES_tradnl" sz="2400" dirty="0"/>
              <a:t>el encuentro con el otro, el intercambio de </a:t>
            </a:r>
            <a:r>
              <a:rPr lang="es-ES_tradnl" sz="2400" dirty="0" smtClean="0"/>
              <a:t>percepciones </a:t>
            </a:r>
            <a:r>
              <a:rPr lang="es-ES_tradnl" sz="2400" dirty="0"/>
              <a:t>y </a:t>
            </a:r>
            <a:r>
              <a:rPr lang="es-ES_tradnl" sz="2400" b="1" dirty="0"/>
              <a:t>la</a:t>
            </a:r>
            <a:r>
              <a:rPr lang="es-ES_tradnl" sz="2400" dirty="0"/>
              <a:t> </a:t>
            </a:r>
            <a:r>
              <a:rPr lang="es-ES_tradnl" sz="2400" b="1" dirty="0" err="1"/>
              <a:t>construcción</a:t>
            </a:r>
            <a:r>
              <a:rPr lang="es-ES_tradnl" sz="2400" b="1" dirty="0"/>
              <a:t> </a:t>
            </a:r>
            <a:r>
              <a:rPr lang="es-ES_tradnl" sz="2400" b="1" dirty="0" smtClean="0"/>
              <a:t>colectiva                                                    </a:t>
            </a:r>
            <a:r>
              <a:rPr lang="es-ES_tradnl" sz="2400" dirty="0"/>
              <a:t>a </a:t>
            </a:r>
            <a:r>
              <a:rPr lang="es-ES_tradnl" sz="2400" dirty="0" err="1"/>
              <a:t>través</a:t>
            </a:r>
            <a:r>
              <a:rPr lang="es-ES_tradnl" sz="2400" dirty="0"/>
              <a:t> de la </a:t>
            </a:r>
            <a:r>
              <a:rPr lang="es-ES_tradnl" sz="2400" dirty="0" err="1"/>
              <a:t>participación</a:t>
            </a:r>
            <a:r>
              <a:rPr lang="es-ES_tradnl" sz="2400" dirty="0"/>
              <a:t>. </a:t>
            </a:r>
          </a:p>
          <a:p>
            <a:endParaRPr lang="es-ES_tradnl" sz="2400" dirty="0"/>
          </a:p>
        </p:txBody>
      </p:sp>
      <p:pic>
        <p:nvPicPr>
          <p:cNvPr id="5" name="Picture 2" descr="http://www.dedalocomunicacion.com/wp-content/uploads/comunicacion-interna-2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6069" y="4356643"/>
            <a:ext cx="3795931" cy="1935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80616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797" y="522884"/>
            <a:ext cx="10531073" cy="52795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5481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957306"/>
          </a:xfrm>
        </p:spPr>
        <p:txBody>
          <a:bodyPr>
            <a:normAutofit fontScale="90000"/>
          </a:bodyPr>
          <a:lstStyle/>
          <a:p>
            <a:r>
              <a:rPr lang="de-DE" dirty="0" err="1" smtClean="0"/>
              <a:t>Objetivo</a:t>
            </a:r>
            <a:r>
              <a:rPr lang="de-DE" dirty="0" smtClean="0"/>
              <a:t> del </a:t>
            </a:r>
            <a:r>
              <a:rPr lang="de-DE" dirty="0" err="1" smtClean="0"/>
              <a:t>taller</a:t>
            </a:r>
            <a:r>
              <a:rPr lang="de-DE" dirty="0" smtClean="0"/>
              <a:t>: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1097280" y="2160094"/>
            <a:ext cx="10058400" cy="1143000"/>
          </a:xfrm>
        </p:spPr>
        <p:txBody>
          <a:bodyPr>
            <a:noAutofit/>
          </a:bodyPr>
          <a:lstStyle/>
          <a:p>
            <a:pPr algn="just"/>
            <a:r>
              <a:rPr lang="de-DE" sz="3200" cap="none" dirty="0" smtClean="0">
                <a:solidFill>
                  <a:schemeClr val="tx1"/>
                </a:solidFill>
              </a:rPr>
              <a:t>Entender la </a:t>
            </a:r>
            <a:r>
              <a:rPr lang="de-DE" sz="3200" cap="none" dirty="0" err="1" smtClean="0">
                <a:solidFill>
                  <a:schemeClr val="tx1"/>
                </a:solidFill>
              </a:rPr>
              <a:t>comunicaci</a:t>
            </a:r>
            <a:r>
              <a:rPr lang="es-ES" sz="3200" cap="none" dirty="0" err="1" smtClean="0">
                <a:solidFill>
                  <a:schemeClr val="tx1"/>
                </a:solidFill>
              </a:rPr>
              <a:t>ón</a:t>
            </a:r>
            <a:r>
              <a:rPr lang="es-ES" sz="3200" cap="none" dirty="0" smtClean="0">
                <a:solidFill>
                  <a:schemeClr val="tx1"/>
                </a:solidFill>
              </a:rPr>
              <a:t> estratégica y participativa como una herramienta para </a:t>
            </a:r>
            <a:r>
              <a:rPr lang="es-CL" sz="3200" cap="none" dirty="0" smtClean="0">
                <a:solidFill>
                  <a:schemeClr val="tx1"/>
                </a:solidFill>
              </a:rPr>
              <a:t>potenciar el desarrollo organizativo.</a:t>
            </a:r>
            <a:endParaRPr lang="de-DE" sz="3200" cap="none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210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91684" y="242887"/>
            <a:ext cx="10058400" cy="1450757"/>
          </a:xfrm>
        </p:spPr>
        <p:txBody>
          <a:bodyPr/>
          <a:lstStyle/>
          <a:p>
            <a:r>
              <a:rPr lang="de-DE" b="1" dirty="0" err="1" smtClean="0"/>
              <a:t>Estructura</a:t>
            </a:r>
            <a:r>
              <a:rPr lang="de-DE" b="1" dirty="0" smtClean="0"/>
              <a:t> del </a:t>
            </a:r>
            <a:r>
              <a:rPr lang="de-DE" b="1" dirty="0" err="1" smtClean="0"/>
              <a:t>taller</a:t>
            </a:r>
            <a:endParaRPr lang="de-DE" b="1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1191684" y="1829110"/>
            <a:ext cx="8223249" cy="3687022"/>
          </a:xfrm>
        </p:spPr>
        <p:txBody>
          <a:bodyPr>
            <a:noAutofit/>
          </a:bodyPr>
          <a:lstStyle/>
          <a:p>
            <a:r>
              <a:rPr lang="de-DE" sz="1800" b="1" dirty="0" smtClean="0"/>
              <a:t>PARTE 1: </a:t>
            </a:r>
            <a:r>
              <a:rPr lang="de-DE" sz="1800" b="1" dirty="0" smtClean="0"/>
              <a:t>INTRODUCCI</a:t>
            </a:r>
            <a:r>
              <a:rPr lang="es-ES" sz="1800" b="1" dirty="0" smtClean="0"/>
              <a:t>ÓN</a:t>
            </a:r>
            <a:endParaRPr lang="de-DE" sz="1800" b="1" dirty="0" smtClean="0"/>
          </a:p>
          <a:p>
            <a:r>
              <a:rPr lang="de-DE" sz="1800" dirty="0" smtClean="0"/>
              <a:t>¿</a:t>
            </a:r>
            <a:r>
              <a:rPr lang="de-DE" sz="1800" dirty="0" err="1" smtClean="0"/>
              <a:t>Qu</a:t>
            </a:r>
            <a:r>
              <a:rPr lang="es-ES" sz="1800" dirty="0" smtClean="0"/>
              <a:t>é es la comunicación? </a:t>
            </a:r>
          </a:p>
          <a:p>
            <a:r>
              <a:rPr lang="es-ES" sz="1800" dirty="0" smtClean="0"/>
              <a:t>¿Por qué es importante la </a:t>
            </a:r>
            <a:r>
              <a:rPr lang="es-ES" sz="1800" dirty="0" smtClean="0"/>
              <a:t>comunicación en las organizaciones sociales? </a:t>
            </a:r>
            <a:endParaRPr lang="es-ES" sz="1800" dirty="0" smtClean="0"/>
          </a:p>
          <a:p>
            <a:r>
              <a:rPr lang="es-ES" sz="1800" b="1" dirty="0" smtClean="0"/>
              <a:t>PARTE 2: GESTIÓN DE LA COMUNICACIÓN</a:t>
            </a:r>
          </a:p>
          <a:p>
            <a:r>
              <a:rPr lang="es-ES" sz="1800" dirty="0" smtClean="0"/>
              <a:t>¿Cómo podemos gestionar la comunicación de manera estratégica y participativa?</a:t>
            </a:r>
          </a:p>
          <a:p>
            <a:r>
              <a:rPr lang="es-ES" sz="1800" dirty="0" smtClean="0"/>
              <a:t>¿Qué herramientas tenemos para comunicarnos?</a:t>
            </a:r>
          </a:p>
          <a:p>
            <a:r>
              <a:rPr lang="es-ES" sz="1800" b="1" dirty="0" smtClean="0"/>
              <a:t>PARTE 3: TRABAJO GRUPAL</a:t>
            </a:r>
          </a:p>
          <a:p>
            <a:r>
              <a:rPr lang="es-ES" sz="1800" dirty="0" smtClean="0"/>
              <a:t>¿Qué queremos comunicar?</a:t>
            </a:r>
          </a:p>
          <a:p>
            <a:r>
              <a:rPr lang="es-ES" sz="1800" dirty="0" smtClean="0"/>
              <a:t>¿Cómo lo queremos comunicar? </a:t>
            </a:r>
          </a:p>
          <a:p>
            <a:r>
              <a:rPr lang="es-ES" sz="1800" dirty="0" smtClean="0"/>
              <a:t>¿Cómo gestionamos la comunicación?</a:t>
            </a:r>
          </a:p>
          <a:p>
            <a:r>
              <a:rPr lang="es-ES" sz="1800" b="1" dirty="0" smtClean="0"/>
              <a:t>PARTE 4: SINTESIS Y CIERRE</a:t>
            </a:r>
            <a:endParaRPr lang="de-DE" sz="1800" b="1" dirty="0"/>
          </a:p>
        </p:txBody>
      </p:sp>
    </p:spTree>
    <p:extLst>
      <p:ext uri="{BB962C8B-B14F-4D97-AF65-F5344CB8AC3E}">
        <p14:creationId xmlns:p14="http://schemas.microsoft.com/office/powerpoint/2010/main" val="7251035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144969" y="942097"/>
            <a:ext cx="10058400" cy="2686929"/>
          </a:xfrm>
        </p:spPr>
        <p:txBody>
          <a:bodyPr>
            <a:normAutofit/>
          </a:bodyPr>
          <a:lstStyle/>
          <a:p>
            <a:r>
              <a:rPr lang="es-ES" sz="6000" dirty="0" smtClean="0"/>
              <a:t>¿Cómo podemos gestionar la comunicación de manera estratégica y participativa?</a:t>
            </a:r>
            <a:endParaRPr lang="de-DE" sz="6000" dirty="0"/>
          </a:p>
        </p:txBody>
      </p:sp>
      <p:pic>
        <p:nvPicPr>
          <p:cNvPr id="4098" name="Picture 2" descr="estión alcance dirección de proyec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4169" y="3629026"/>
            <a:ext cx="6017831" cy="26574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457882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 1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449" t="2190" r="4708" b="11540"/>
          <a:stretch/>
        </p:blipFill>
        <p:spPr>
          <a:xfrm>
            <a:off x="1608666" y="203199"/>
            <a:ext cx="8754533" cy="5956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2916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ückblick">
  <a:themeElements>
    <a:clrScheme name="Rückblick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ückblick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ückblick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0</TotalTime>
  <Words>692</Words>
  <Application>Microsoft Macintosh PowerPoint</Application>
  <PresentationFormat>Breitbild</PresentationFormat>
  <Paragraphs>61</Paragraphs>
  <Slides>18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18</vt:i4>
      </vt:variant>
    </vt:vector>
  </HeadingPairs>
  <TitlesOfParts>
    <vt:vector size="22" baseType="lpstr">
      <vt:lpstr>Calibri</vt:lpstr>
      <vt:lpstr>Calibri Light</vt:lpstr>
      <vt:lpstr>Arial</vt:lpstr>
      <vt:lpstr>Rückblick</vt:lpstr>
      <vt:lpstr> Gestión estratégica y participativa de la comunicación</vt:lpstr>
      <vt:lpstr>¿Por qué es importante la comunicación? </vt:lpstr>
      <vt:lpstr>Comunicación:</vt:lpstr>
      <vt:lpstr>El rol de la comunicación en organizaciones sociales</vt:lpstr>
      <vt:lpstr>PowerPoint-Präsentation</vt:lpstr>
      <vt:lpstr>Objetivo del taller:</vt:lpstr>
      <vt:lpstr>Estructura del taller</vt:lpstr>
      <vt:lpstr>¿Cómo podemos gestionar la comunicación de manera estratégica y participativa?</vt:lpstr>
      <vt:lpstr>PowerPoint-Präsentation</vt:lpstr>
      <vt:lpstr>¿Por qué es importante la participación en los procesos comunicacionales?</vt:lpstr>
      <vt:lpstr>Pilares para la gestión de la comunicación</vt:lpstr>
      <vt:lpstr>PowerPoint-Präsentation</vt:lpstr>
      <vt:lpstr>¿Qué herramientas tenemos para comunicarnos? </vt:lpstr>
      <vt:lpstr>Herramientas para comunicarnos</vt:lpstr>
      <vt:lpstr>¿Por qué son importantes las redes sociales?</vt:lpstr>
      <vt:lpstr>Mensajes clave</vt:lpstr>
      <vt:lpstr>Trabajo grupal </vt:lpstr>
      <vt:lpstr>Síntesis y Desafíos para al futuro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Office-Anwender</dc:creator>
  <cp:lastModifiedBy>Microsoft Office-Anwender</cp:lastModifiedBy>
  <cp:revision>29</cp:revision>
  <dcterms:created xsi:type="dcterms:W3CDTF">2020-01-15T14:37:51Z</dcterms:created>
  <dcterms:modified xsi:type="dcterms:W3CDTF">2020-01-17T14:41:31Z</dcterms:modified>
</cp:coreProperties>
</file>